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notesMasterIdLst>
    <p:notesMasterId r:id="rId25"/>
  </p:notesMasterIdLst>
  <p:handoutMasterIdLst>
    <p:handoutMasterId r:id="rId26"/>
  </p:handoutMasterIdLst>
  <p:sldIdLst>
    <p:sldId id="256" r:id="rId2"/>
    <p:sldId id="259" r:id="rId3"/>
    <p:sldId id="260" r:id="rId4"/>
    <p:sldId id="261" r:id="rId5"/>
    <p:sldId id="271" r:id="rId6"/>
    <p:sldId id="272" r:id="rId7"/>
    <p:sldId id="285" r:id="rId8"/>
    <p:sldId id="273" r:id="rId9"/>
    <p:sldId id="274" r:id="rId10"/>
    <p:sldId id="286" r:id="rId11"/>
    <p:sldId id="281" r:id="rId12"/>
    <p:sldId id="283" r:id="rId13"/>
    <p:sldId id="275" r:id="rId14"/>
    <p:sldId id="276" r:id="rId15"/>
    <p:sldId id="277" r:id="rId16"/>
    <p:sldId id="278" r:id="rId17"/>
    <p:sldId id="263" r:id="rId18"/>
    <p:sldId id="288" r:id="rId19"/>
    <p:sldId id="265" r:id="rId20"/>
    <p:sldId id="289" r:id="rId21"/>
    <p:sldId id="290" r:id="rId22"/>
    <p:sldId id="280" r:id="rId23"/>
    <p:sldId id="270" r:id="rId24"/>
  </p:sldIdLst>
  <p:sldSz cx="9144000" cy="6858000" type="screen4x3"/>
  <p:notesSz cx="7010400"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A1F2F"/>
    <a:srgbClr val="E3E5E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59" autoAdjust="0"/>
    <p:restoredTop sz="94660"/>
  </p:normalViewPr>
  <p:slideViewPr>
    <p:cSldViewPr snapToGrid="0">
      <p:cViewPr varScale="1">
        <p:scale>
          <a:sx n="87" d="100"/>
          <a:sy n="87" d="100"/>
        </p:scale>
        <p:origin x="1398" y="90"/>
      </p:cViewPr>
      <p:guideLst/>
    </p:cSldViewPr>
  </p:slideViewPr>
  <p:notesTextViewPr>
    <p:cViewPr>
      <p:scale>
        <a:sx n="1" d="1"/>
        <a:sy n="1" d="1"/>
      </p:scale>
      <p:origin x="0" y="0"/>
    </p:cViewPr>
  </p:notesTextViewPr>
  <p:notesViewPr>
    <p:cSldViewPr snapToGrid="0">
      <p:cViewPr varScale="1">
        <p:scale>
          <a:sx n="79" d="100"/>
          <a:sy n="79" d="100"/>
        </p:scale>
        <p:origin x="2866"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0F2A70-CD4A-40B0-8E28-D070F8E9A45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42C2CA96-C8DB-4EE8-BC82-544916FB605A}">
      <dgm:prSet/>
      <dgm:spPr/>
      <dgm:t>
        <a:bodyPr/>
        <a:lstStyle/>
        <a:p>
          <a:pPr rtl="0"/>
          <a:r>
            <a:rPr lang="en-US" dirty="0" smtClean="0"/>
            <a:t>Standards for determining blight</a:t>
          </a:r>
          <a:endParaRPr lang="en-US" dirty="0"/>
        </a:p>
      </dgm:t>
    </dgm:pt>
    <dgm:pt modelId="{2B2F8588-6564-4938-A229-F0B3CEA197FB}" type="parTrans" cxnId="{649E336E-6AD0-427C-922F-1695C1674723}">
      <dgm:prSet/>
      <dgm:spPr/>
      <dgm:t>
        <a:bodyPr/>
        <a:lstStyle/>
        <a:p>
          <a:endParaRPr lang="en-US"/>
        </a:p>
      </dgm:t>
    </dgm:pt>
    <dgm:pt modelId="{0D4A1838-3ACC-4F9D-8731-92899E12A9E3}" type="sibTrans" cxnId="{649E336E-6AD0-427C-922F-1695C1674723}">
      <dgm:prSet/>
      <dgm:spPr/>
      <dgm:t>
        <a:bodyPr/>
        <a:lstStyle/>
        <a:p>
          <a:endParaRPr lang="en-US"/>
        </a:p>
      </dgm:t>
    </dgm:pt>
    <dgm:pt modelId="{23BCA295-2A20-4D54-B52A-21BF792709ED}">
      <dgm:prSet/>
      <dgm:spPr/>
      <dgm:t>
        <a:bodyPr/>
        <a:lstStyle/>
        <a:p>
          <a:pPr rtl="0"/>
          <a:r>
            <a:rPr lang="en-US" dirty="0" smtClean="0"/>
            <a:t>Procedure for identifying properties as blighted</a:t>
          </a:r>
          <a:endParaRPr lang="en-US" dirty="0"/>
        </a:p>
      </dgm:t>
    </dgm:pt>
    <dgm:pt modelId="{1D0FA305-2EEB-432C-88E0-8067F2CEEAA4}" type="parTrans" cxnId="{48861DA1-D699-462A-B34D-0C11684BD5E0}">
      <dgm:prSet/>
      <dgm:spPr/>
      <dgm:t>
        <a:bodyPr/>
        <a:lstStyle/>
        <a:p>
          <a:endParaRPr lang="en-US"/>
        </a:p>
      </dgm:t>
    </dgm:pt>
    <dgm:pt modelId="{C481CE0F-1F4B-4D99-A3AB-4D856BC909C1}" type="sibTrans" cxnId="{48861DA1-D699-462A-B34D-0C11684BD5E0}">
      <dgm:prSet/>
      <dgm:spPr/>
      <dgm:t>
        <a:bodyPr/>
        <a:lstStyle/>
        <a:p>
          <a:endParaRPr lang="en-US"/>
        </a:p>
      </dgm:t>
    </dgm:pt>
    <dgm:pt modelId="{2232B493-D8C0-4F76-832E-780744D6C6F6}">
      <dgm:prSet custT="1"/>
      <dgm:spPr/>
      <dgm:t>
        <a:bodyPr/>
        <a:lstStyle/>
        <a:p>
          <a:pPr rtl="0"/>
          <a:r>
            <a:rPr lang="en-US" sz="2000" dirty="0" smtClean="0"/>
            <a:t>Requires notice to the owner and an opportunity for a hearing</a:t>
          </a:r>
          <a:endParaRPr lang="en-US" sz="2000" dirty="0"/>
        </a:p>
      </dgm:t>
    </dgm:pt>
    <dgm:pt modelId="{48E7F7FA-006E-41EE-8025-AAE121D74E38}" type="parTrans" cxnId="{9B45BB25-AC1F-4AD5-B005-36B04764BF75}">
      <dgm:prSet/>
      <dgm:spPr/>
      <dgm:t>
        <a:bodyPr/>
        <a:lstStyle/>
        <a:p>
          <a:endParaRPr lang="en-US"/>
        </a:p>
      </dgm:t>
    </dgm:pt>
    <dgm:pt modelId="{C5C091EE-95F5-4483-9D72-B322566554F6}" type="sibTrans" cxnId="{9B45BB25-AC1F-4AD5-B005-36B04764BF75}">
      <dgm:prSet/>
      <dgm:spPr/>
      <dgm:t>
        <a:bodyPr/>
        <a:lstStyle/>
        <a:p>
          <a:endParaRPr lang="en-US"/>
        </a:p>
      </dgm:t>
    </dgm:pt>
    <dgm:pt modelId="{A98940AE-BD97-4411-80D8-9BC320A203E6}">
      <dgm:prSet/>
      <dgm:spPr/>
      <dgm:t>
        <a:bodyPr/>
        <a:lstStyle/>
        <a:p>
          <a:pPr rtl="0"/>
          <a:r>
            <a:rPr lang="en-US" dirty="0" smtClean="0"/>
            <a:t>Standards for rehabilitation of the property</a:t>
          </a:r>
          <a:endParaRPr lang="en-US" dirty="0"/>
        </a:p>
      </dgm:t>
    </dgm:pt>
    <dgm:pt modelId="{09BD5FE7-C79D-4A15-B3A1-5E661F87FF5A}" type="parTrans" cxnId="{922CA084-1176-42A2-A0AE-A9BD3B35CC8C}">
      <dgm:prSet/>
      <dgm:spPr/>
      <dgm:t>
        <a:bodyPr/>
        <a:lstStyle/>
        <a:p>
          <a:endParaRPr lang="en-US"/>
        </a:p>
      </dgm:t>
    </dgm:pt>
    <dgm:pt modelId="{1884F3F8-C9CD-4FD6-B8C9-B4C4CAE85814}" type="sibTrans" cxnId="{922CA084-1176-42A2-A0AE-A9BD3B35CC8C}">
      <dgm:prSet/>
      <dgm:spPr/>
      <dgm:t>
        <a:bodyPr/>
        <a:lstStyle/>
        <a:p>
          <a:endParaRPr lang="en-US"/>
        </a:p>
      </dgm:t>
    </dgm:pt>
    <dgm:pt modelId="{35EFBB84-8637-43E9-ACB3-E68B0C860BD4}">
      <dgm:prSet custT="1"/>
      <dgm:spPr/>
      <dgm:t>
        <a:bodyPr/>
        <a:lstStyle/>
        <a:p>
          <a:pPr rtl="0"/>
          <a:endParaRPr lang="en-US" sz="2000" dirty="0"/>
        </a:p>
      </dgm:t>
    </dgm:pt>
    <dgm:pt modelId="{FB2A3B99-DBDD-42FB-BF70-2A2DE6B96F79}" type="parTrans" cxnId="{4AABFEF0-FD1C-456D-AB92-713E66CAF65B}">
      <dgm:prSet/>
      <dgm:spPr/>
      <dgm:t>
        <a:bodyPr/>
        <a:lstStyle/>
        <a:p>
          <a:endParaRPr lang="en-US"/>
        </a:p>
      </dgm:t>
    </dgm:pt>
    <dgm:pt modelId="{B9A2AA6E-3E89-4AC5-86F1-200747C4A7E8}" type="sibTrans" cxnId="{4AABFEF0-FD1C-456D-AB92-713E66CAF65B}">
      <dgm:prSet/>
      <dgm:spPr/>
      <dgm:t>
        <a:bodyPr/>
        <a:lstStyle/>
        <a:p>
          <a:endParaRPr lang="en-US"/>
        </a:p>
      </dgm:t>
    </dgm:pt>
    <dgm:pt modelId="{37710679-2812-4A0B-BC44-AED9635E9C10}">
      <dgm:prSet custT="1"/>
      <dgm:spPr/>
      <dgm:t>
        <a:bodyPr/>
        <a:lstStyle/>
        <a:p>
          <a:pPr rtl="0"/>
          <a:endParaRPr lang="en-US" sz="2000" dirty="0"/>
        </a:p>
      </dgm:t>
    </dgm:pt>
    <dgm:pt modelId="{FC1C2437-0A45-4B6D-B7BB-BE5D05E5778F}" type="parTrans" cxnId="{D23E3EA7-084F-448A-8BA1-4968A68599C5}">
      <dgm:prSet/>
      <dgm:spPr/>
      <dgm:t>
        <a:bodyPr/>
        <a:lstStyle/>
        <a:p>
          <a:endParaRPr lang="en-US"/>
        </a:p>
      </dgm:t>
    </dgm:pt>
    <dgm:pt modelId="{928EE34A-C25D-473F-848B-3945D66B25C3}" type="sibTrans" cxnId="{D23E3EA7-084F-448A-8BA1-4968A68599C5}">
      <dgm:prSet/>
      <dgm:spPr/>
      <dgm:t>
        <a:bodyPr/>
        <a:lstStyle/>
        <a:p>
          <a:endParaRPr lang="en-US"/>
        </a:p>
      </dgm:t>
    </dgm:pt>
    <dgm:pt modelId="{F3B1D3D2-9875-4225-A5F2-779393A5648C}">
      <dgm:prSet custT="1"/>
      <dgm:spPr/>
      <dgm:t>
        <a:bodyPr/>
        <a:lstStyle/>
        <a:p>
          <a:pPr rtl="0"/>
          <a:r>
            <a:rPr lang="en-US" sz="2000" dirty="0" smtClean="0"/>
            <a:t>The ordinance should contain a definition of what amounts to blight</a:t>
          </a:r>
          <a:endParaRPr lang="en-US" sz="2000" dirty="0"/>
        </a:p>
      </dgm:t>
    </dgm:pt>
    <dgm:pt modelId="{DB3B9CE4-8F34-40D9-98F6-A7E78BF5619A}" type="parTrans" cxnId="{D1640C5E-BA47-4048-B3BD-2210AA8E1E65}">
      <dgm:prSet/>
      <dgm:spPr/>
      <dgm:t>
        <a:bodyPr/>
        <a:lstStyle/>
        <a:p>
          <a:endParaRPr lang="en-US"/>
        </a:p>
      </dgm:t>
    </dgm:pt>
    <dgm:pt modelId="{703BD200-2701-43D1-80DF-AFBE6BA84E95}" type="sibTrans" cxnId="{D1640C5E-BA47-4048-B3BD-2210AA8E1E65}">
      <dgm:prSet/>
      <dgm:spPr/>
      <dgm:t>
        <a:bodyPr/>
        <a:lstStyle/>
        <a:p>
          <a:endParaRPr lang="en-US"/>
        </a:p>
      </dgm:t>
    </dgm:pt>
    <dgm:pt modelId="{72265B9A-6D68-490B-8F2F-58AF50CB1077}">
      <dgm:prSet custT="1"/>
      <dgm:spPr/>
      <dgm:t>
        <a:bodyPr/>
        <a:lstStyle/>
        <a:p>
          <a:pPr rtl="0"/>
          <a:r>
            <a:rPr lang="en-US" sz="2000" dirty="0" smtClean="0"/>
            <a:t>Clarify what conditions are sufficient</a:t>
          </a:r>
          <a:endParaRPr lang="en-US" sz="2000" dirty="0"/>
        </a:p>
      </dgm:t>
    </dgm:pt>
    <dgm:pt modelId="{EE5A07D7-E035-4BC5-8B68-A64D361CAB9E}" type="parTrans" cxnId="{A71DE3F2-1C77-42F9-926C-E79212305E72}">
      <dgm:prSet/>
      <dgm:spPr/>
      <dgm:t>
        <a:bodyPr/>
        <a:lstStyle/>
        <a:p>
          <a:endParaRPr lang="en-US"/>
        </a:p>
      </dgm:t>
    </dgm:pt>
    <dgm:pt modelId="{E9015F70-3D25-41E5-ADF0-A622503BE5B0}" type="sibTrans" cxnId="{A71DE3F2-1C77-42F9-926C-E79212305E72}">
      <dgm:prSet/>
      <dgm:spPr/>
      <dgm:t>
        <a:bodyPr/>
        <a:lstStyle/>
        <a:p>
          <a:endParaRPr lang="en-US"/>
        </a:p>
      </dgm:t>
    </dgm:pt>
    <dgm:pt modelId="{7EF69C23-F180-4AFE-BA85-EE3ACCBCFF68}" type="pres">
      <dgm:prSet presAssocID="{840F2A70-CD4A-40B0-8E28-D070F8E9A458}" presName="Name0" presStyleCnt="0">
        <dgm:presLayoutVars>
          <dgm:dir/>
          <dgm:animLvl val="lvl"/>
          <dgm:resizeHandles val="exact"/>
        </dgm:presLayoutVars>
      </dgm:prSet>
      <dgm:spPr/>
      <dgm:t>
        <a:bodyPr/>
        <a:lstStyle/>
        <a:p>
          <a:endParaRPr lang="en-US"/>
        </a:p>
      </dgm:t>
    </dgm:pt>
    <dgm:pt modelId="{26486D5E-3197-41FA-970B-0D6AA6C25DB5}" type="pres">
      <dgm:prSet presAssocID="{42C2CA96-C8DB-4EE8-BC82-544916FB605A}" presName="linNode" presStyleCnt="0"/>
      <dgm:spPr/>
    </dgm:pt>
    <dgm:pt modelId="{0001E54E-E80B-41AA-8313-337F558E6CAE}" type="pres">
      <dgm:prSet presAssocID="{42C2CA96-C8DB-4EE8-BC82-544916FB605A}" presName="parentText" presStyleLbl="node1" presStyleIdx="0" presStyleCnt="3">
        <dgm:presLayoutVars>
          <dgm:chMax val="1"/>
          <dgm:bulletEnabled val="1"/>
        </dgm:presLayoutVars>
      </dgm:prSet>
      <dgm:spPr/>
      <dgm:t>
        <a:bodyPr/>
        <a:lstStyle/>
        <a:p>
          <a:endParaRPr lang="en-US"/>
        </a:p>
      </dgm:t>
    </dgm:pt>
    <dgm:pt modelId="{3F3655C8-3009-41EE-B10F-C8F706E660D7}" type="pres">
      <dgm:prSet presAssocID="{42C2CA96-C8DB-4EE8-BC82-544916FB605A}" presName="descendantText" presStyleLbl="alignAccFollowNode1" presStyleIdx="0" presStyleCnt="3">
        <dgm:presLayoutVars>
          <dgm:bulletEnabled val="1"/>
        </dgm:presLayoutVars>
      </dgm:prSet>
      <dgm:spPr/>
      <dgm:t>
        <a:bodyPr/>
        <a:lstStyle/>
        <a:p>
          <a:endParaRPr lang="en-US"/>
        </a:p>
      </dgm:t>
    </dgm:pt>
    <dgm:pt modelId="{4CBADD09-E772-4CD3-A2FF-61AEA6AFC49B}" type="pres">
      <dgm:prSet presAssocID="{0D4A1838-3ACC-4F9D-8731-92899E12A9E3}" presName="sp" presStyleCnt="0"/>
      <dgm:spPr/>
    </dgm:pt>
    <dgm:pt modelId="{B08C7002-7F76-48A9-9988-A816568BF27E}" type="pres">
      <dgm:prSet presAssocID="{23BCA295-2A20-4D54-B52A-21BF792709ED}" presName="linNode" presStyleCnt="0"/>
      <dgm:spPr/>
    </dgm:pt>
    <dgm:pt modelId="{CDFB0AEA-9CE1-4E32-8F4D-581C0D8CB0C9}" type="pres">
      <dgm:prSet presAssocID="{23BCA295-2A20-4D54-B52A-21BF792709ED}" presName="parentText" presStyleLbl="node1" presStyleIdx="1" presStyleCnt="3">
        <dgm:presLayoutVars>
          <dgm:chMax val="1"/>
          <dgm:bulletEnabled val="1"/>
        </dgm:presLayoutVars>
      </dgm:prSet>
      <dgm:spPr/>
      <dgm:t>
        <a:bodyPr/>
        <a:lstStyle/>
        <a:p>
          <a:endParaRPr lang="en-US"/>
        </a:p>
      </dgm:t>
    </dgm:pt>
    <dgm:pt modelId="{28301F28-2BDD-4083-B38A-11C3762829D6}" type="pres">
      <dgm:prSet presAssocID="{23BCA295-2A20-4D54-B52A-21BF792709ED}" presName="descendantText" presStyleLbl="alignAccFollowNode1" presStyleIdx="1" presStyleCnt="3">
        <dgm:presLayoutVars>
          <dgm:bulletEnabled val="1"/>
        </dgm:presLayoutVars>
      </dgm:prSet>
      <dgm:spPr/>
      <dgm:t>
        <a:bodyPr/>
        <a:lstStyle/>
        <a:p>
          <a:endParaRPr lang="en-US"/>
        </a:p>
      </dgm:t>
    </dgm:pt>
    <dgm:pt modelId="{0FF718C2-E525-41E1-B1B9-13A9095B6998}" type="pres">
      <dgm:prSet presAssocID="{C481CE0F-1F4B-4D99-A3AB-4D856BC909C1}" presName="sp" presStyleCnt="0"/>
      <dgm:spPr/>
    </dgm:pt>
    <dgm:pt modelId="{0DEADBFE-50AE-46FD-BD82-AE9E53ED8267}" type="pres">
      <dgm:prSet presAssocID="{A98940AE-BD97-4411-80D8-9BC320A203E6}" presName="linNode" presStyleCnt="0"/>
      <dgm:spPr/>
    </dgm:pt>
    <dgm:pt modelId="{F0C0DF83-F046-4563-BA80-6269139D5454}" type="pres">
      <dgm:prSet presAssocID="{A98940AE-BD97-4411-80D8-9BC320A203E6}" presName="parentText" presStyleLbl="node1" presStyleIdx="2" presStyleCnt="3">
        <dgm:presLayoutVars>
          <dgm:chMax val="1"/>
          <dgm:bulletEnabled val="1"/>
        </dgm:presLayoutVars>
      </dgm:prSet>
      <dgm:spPr/>
      <dgm:t>
        <a:bodyPr/>
        <a:lstStyle/>
        <a:p>
          <a:endParaRPr lang="en-US"/>
        </a:p>
      </dgm:t>
    </dgm:pt>
    <dgm:pt modelId="{4C71E61C-8D45-4528-B1D8-0318D936F2ED}" type="pres">
      <dgm:prSet presAssocID="{A98940AE-BD97-4411-80D8-9BC320A203E6}" presName="descendantText" presStyleLbl="alignAccFollowNode1" presStyleIdx="2" presStyleCnt="3">
        <dgm:presLayoutVars>
          <dgm:bulletEnabled val="1"/>
        </dgm:presLayoutVars>
      </dgm:prSet>
      <dgm:spPr/>
      <dgm:t>
        <a:bodyPr/>
        <a:lstStyle/>
        <a:p>
          <a:endParaRPr lang="en-US"/>
        </a:p>
      </dgm:t>
    </dgm:pt>
  </dgm:ptLst>
  <dgm:cxnLst>
    <dgm:cxn modelId="{A98FCB9C-D48B-40E9-B06D-44296DA1EE87}" type="presOf" srcId="{A98940AE-BD97-4411-80D8-9BC320A203E6}" destId="{F0C0DF83-F046-4563-BA80-6269139D5454}" srcOrd="0" destOrd="0" presId="urn:microsoft.com/office/officeart/2005/8/layout/vList5"/>
    <dgm:cxn modelId="{15EB4D1D-2BC2-4179-8017-E9623DC94047}" type="presOf" srcId="{37710679-2812-4A0B-BC44-AED9635E9C10}" destId="{3F3655C8-3009-41EE-B10F-C8F706E660D7}" srcOrd="0" destOrd="0" presId="urn:microsoft.com/office/officeart/2005/8/layout/vList5"/>
    <dgm:cxn modelId="{D1640C5E-BA47-4048-B3BD-2210AA8E1E65}" srcId="{42C2CA96-C8DB-4EE8-BC82-544916FB605A}" destId="{F3B1D3D2-9875-4225-A5F2-779393A5648C}" srcOrd="1" destOrd="0" parTransId="{DB3B9CE4-8F34-40D9-98F6-A7E78BF5619A}" sibTransId="{703BD200-2701-43D1-80DF-AFBE6BA84E95}"/>
    <dgm:cxn modelId="{649E336E-6AD0-427C-922F-1695C1674723}" srcId="{840F2A70-CD4A-40B0-8E28-D070F8E9A458}" destId="{42C2CA96-C8DB-4EE8-BC82-544916FB605A}" srcOrd="0" destOrd="0" parTransId="{2B2F8588-6564-4938-A229-F0B3CEA197FB}" sibTransId="{0D4A1838-3ACC-4F9D-8731-92899E12A9E3}"/>
    <dgm:cxn modelId="{39A722AA-A26A-4256-A53F-B822D5786C6C}" type="presOf" srcId="{2232B493-D8C0-4F76-832E-780744D6C6F6}" destId="{28301F28-2BDD-4083-B38A-11C3762829D6}" srcOrd="0" destOrd="0" presId="urn:microsoft.com/office/officeart/2005/8/layout/vList5"/>
    <dgm:cxn modelId="{CE7E3944-0026-4262-A9A0-7A8A8188B265}" type="presOf" srcId="{35EFBB84-8637-43E9-ACB3-E68B0C860BD4}" destId="{4C71E61C-8D45-4528-B1D8-0318D936F2ED}" srcOrd="0" destOrd="0" presId="urn:microsoft.com/office/officeart/2005/8/layout/vList5"/>
    <dgm:cxn modelId="{48861DA1-D699-462A-B34D-0C11684BD5E0}" srcId="{840F2A70-CD4A-40B0-8E28-D070F8E9A458}" destId="{23BCA295-2A20-4D54-B52A-21BF792709ED}" srcOrd="1" destOrd="0" parTransId="{1D0FA305-2EEB-432C-88E0-8067F2CEEAA4}" sibTransId="{C481CE0F-1F4B-4D99-A3AB-4D856BC909C1}"/>
    <dgm:cxn modelId="{922CA084-1176-42A2-A0AE-A9BD3B35CC8C}" srcId="{840F2A70-CD4A-40B0-8E28-D070F8E9A458}" destId="{A98940AE-BD97-4411-80D8-9BC320A203E6}" srcOrd="2" destOrd="0" parTransId="{09BD5FE7-C79D-4A15-B3A1-5E661F87FF5A}" sibTransId="{1884F3F8-C9CD-4FD6-B8C9-B4C4CAE85814}"/>
    <dgm:cxn modelId="{82188549-E77A-4BAB-B459-C288C9EC56F1}" type="presOf" srcId="{F3B1D3D2-9875-4225-A5F2-779393A5648C}" destId="{3F3655C8-3009-41EE-B10F-C8F706E660D7}" srcOrd="0" destOrd="1" presId="urn:microsoft.com/office/officeart/2005/8/layout/vList5"/>
    <dgm:cxn modelId="{209E521D-5477-4D74-9704-315EA5C0E24B}" type="presOf" srcId="{23BCA295-2A20-4D54-B52A-21BF792709ED}" destId="{CDFB0AEA-9CE1-4E32-8F4D-581C0D8CB0C9}" srcOrd="0" destOrd="0" presId="urn:microsoft.com/office/officeart/2005/8/layout/vList5"/>
    <dgm:cxn modelId="{43090B24-61B6-4924-BB11-C3BF6303944B}" type="presOf" srcId="{840F2A70-CD4A-40B0-8E28-D070F8E9A458}" destId="{7EF69C23-F180-4AFE-BA85-EE3ACCBCFF68}" srcOrd="0" destOrd="0" presId="urn:microsoft.com/office/officeart/2005/8/layout/vList5"/>
    <dgm:cxn modelId="{A71DE3F2-1C77-42F9-926C-E79212305E72}" srcId="{A98940AE-BD97-4411-80D8-9BC320A203E6}" destId="{72265B9A-6D68-490B-8F2F-58AF50CB1077}" srcOrd="1" destOrd="0" parTransId="{EE5A07D7-E035-4BC5-8B68-A64D361CAB9E}" sibTransId="{E9015F70-3D25-41E5-ADF0-A622503BE5B0}"/>
    <dgm:cxn modelId="{D23E3EA7-084F-448A-8BA1-4968A68599C5}" srcId="{42C2CA96-C8DB-4EE8-BC82-544916FB605A}" destId="{37710679-2812-4A0B-BC44-AED9635E9C10}" srcOrd="0" destOrd="0" parTransId="{FC1C2437-0A45-4B6D-B7BB-BE5D05E5778F}" sibTransId="{928EE34A-C25D-473F-848B-3945D66B25C3}"/>
    <dgm:cxn modelId="{9B45BB25-AC1F-4AD5-B005-36B04764BF75}" srcId="{23BCA295-2A20-4D54-B52A-21BF792709ED}" destId="{2232B493-D8C0-4F76-832E-780744D6C6F6}" srcOrd="0" destOrd="0" parTransId="{48E7F7FA-006E-41EE-8025-AAE121D74E38}" sibTransId="{C5C091EE-95F5-4483-9D72-B322566554F6}"/>
    <dgm:cxn modelId="{891ADD08-7437-413F-B8C5-EEE56D559F13}" type="presOf" srcId="{72265B9A-6D68-490B-8F2F-58AF50CB1077}" destId="{4C71E61C-8D45-4528-B1D8-0318D936F2ED}" srcOrd="0" destOrd="1" presId="urn:microsoft.com/office/officeart/2005/8/layout/vList5"/>
    <dgm:cxn modelId="{4AABFEF0-FD1C-456D-AB92-713E66CAF65B}" srcId="{A98940AE-BD97-4411-80D8-9BC320A203E6}" destId="{35EFBB84-8637-43E9-ACB3-E68B0C860BD4}" srcOrd="0" destOrd="0" parTransId="{FB2A3B99-DBDD-42FB-BF70-2A2DE6B96F79}" sibTransId="{B9A2AA6E-3E89-4AC5-86F1-200747C4A7E8}"/>
    <dgm:cxn modelId="{3980BC93-268C-4B8F-AD4B-18C36D53514F}" type="presOf" srcId="{42C2CA96-C8DB-4EE8-BC82-544916FB605A}" destId="{0001E54E-E80B-41AA-8313-337F558E6CAE}" srcOrd="0" destOrd="0" presId="urn:microsoft.com/office/officeart/2005/8/layout/vList5"/>
    <dgm:cxn modelId="{8F879590-CC8A-45A6-972B-5195E537EDDA}" type="presParOf" srcId="{7EF69C23-F180-4AFE-BA85-EE3ACCBCFF68}" destId="{26486D5E-3197-41FA-970B-0D6AA6C25DB5}" srcOrd="0" destOrd="0" presId="urn:microsoft.com/office/officeart/2005/8/layout/vList5"/>
    <dgm:cxn modelId="{E5FF187A-9809-42BE-A351-F081FDE85DE8}" type="presParOf" srcId="{26486D5E-3197-41FA-970B-0D6AA6C25DB5}" destId="{0001E54E-E80B-41AA-8313-337F558E6CAE}" srcOrd="0" destOrd="0" presId="urn:microsoft.com/office/officeart/2005/8/layout/vList5"/>
    <dgm:cxn modelId="{43DBB07D-0B49-4FD8-A76B-DC731B25114A}" type="presParOf" srcId="{26486D5E-3197-41FA-970B-0D6AA6C25DB5}" destId="{3F3655C8-3009-41EE-B10F-C8F706E660D7}" srcOrd="1" destOrd="0" presId="urn:microsoft.com/office/officeart/2005/8/layout/vList5"/>
    <dgm:cxn modelId="{6B249C30-3A7B-42C5-AB0C-28D45797ED05}" type="presParOf" srcId="{7EF69C23-F180-4AFE-BA85-EE3ACCBCFF68}" destId="{4CBADD09-E772-4CD3-A2FF-61AEA6AFC49B}" srcOrd="1" destOrd="0" presId="urn:microsoft.com/office/officeart/2005/8/layout/vList5"/>
    <dgm:cxn modelId="{5B9DC699-312A-4BC9-B82A-B8AC6F5A223E}" type="presParOf" srcId="{7EF69C23-F180-4AFE-BA85-EE3ACCBCFF68}" destId="{B08C7002-7F76-48A9-9988-A816568BF27E}" srcOrd="2" destOrd="0" presId="urn:microsoft.com/office/officeart/2005/8/layout/vList5"/>
    <dgm:cxn modelId="{EED65E26-8351-47DD-B691-F12A18340D12}" type="presParOf" srcId="{B08C7002-7F76-48A9-9988-A816568BF27E}" destId="{CDFB0AEA-9CE1-4E32-8F4D-581C0D8CB0C9}" srcOrd="0" destOrd="0" presId="urn:microsoft.com/office/officeart/2005/8/layout/vList5"/>
    <dgm:cxn modelId="{9A1874CC-A7A3-4C8C-8A00-38E89249BBA6}" type="presParOf" srcId="{B08C7002-7F76-48A9-9988-A816568BF27E}" destId="{28301F28-2BDD-4083-B38A-11C3762829D6}" srcOrd="1" destOrd="0" presId="urn:microsoft.com/office/officeart/2005/8/layout/vList5"/>
    <dgm:cxn modelId="{0E228400-AB3B-45A6-810B-5774AC1E7229}" type="presParOf" srcId="{7EF69C23-F180-4AFE-BA85-EE3ACCBCFF68}" destId="{0FF718C2-E525-41E1-B1B9-13A9095B6998}" srcOrd="3" destOrd="0" presId="urn:microsoft.com/office/officeart/2005/8/layout/vList5"/>
    <dgm:cxn modelId="{FFF513BC-EDA6-486F-BBDB-60AF24A39ED1}" type="presParOf" srcId="{7EF69C23-F180-4AFE-BA85-EE3ACCBCFF68}" destId="{0DEADBFE-50AE-46FD-BD82-AE9E53ED8267}" srcOrd="4" destOrd="0" presId="urn:microsoft.com/office/officeart/2005/8/layout/vList5"/>
    <dgm:cxn modelId="{4C51648B-3A7D-4224-BF4E-51098256C79A}" type="presParOf" srcId="{0DEADBFE-50AE-46FD-BD82-AE9E53ED8267}" destId="{F0C0DF83-F046-4563-BA80-6269139D5454}" srcOrd="0" destOrd="0" presId="urn:microsoft.com/office/officeart/2005/8/layout/vList5"/>
    <dgm:cxn modelId="{D9AB1AE9-7B42-4B33-8B29-9EBBEB748B61}" type="presParOf" srcId="{0DEADBFE-50AE-46FD-BD82-AE9E53ED8267}" destId="{4C71E61C-8D45-4528-B1D8-0318D936F2E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B5473FF-0B08-4217-B708-BB1606790C6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DB9AB3D4-93CA-44EE-A0BF-92784EC08CE4}">
      <dgm:prSet custT="1"/>
      <dgm:spPr/>
      <dgm:t>
        <a:bodyPr/>
        <a:lstStyle/>
        <a:p>
          <a:pPr rtl="0"/>
          <a:r>
            <a:rPr lang="en-US" sz="2000" dirty="0" smtClean="0"/>
            <a:t>Specify increased rate of ad valorem tax </a:t>
          </a:r>
          <a:endParaRPr lang="en-US" sz="2000" dirty="0"/>
        </a:p>
      </dgm:t>
    </dgm:pt>
    <dgm:pt modelId="{D0F548FF-2137-4CC6-905D-CF83384A5500}" type="parTrans" cxnId="{9D781006-EDBB-41A2-BBC7-C5776F3E1A03}">
      <dgm:prSet/>
      <dgm:spPr/>
      <dgm:t>
        <a:bodyPr/>
        <a:lstStyle/>
        <a:p>
          <a:endParaRPr lang="en-US"/>
        </a:p>
      </dgm:t>
    </dgm:pt>
    <dgm:pt modelId="{EC562F42-0EAB-45FF-8B5D-CB81F8BC1CAF}" type="sibTrans" cxnId="{9D781006-EDBB-41A2-BBC7-C5776F3E1A03}">
      <dgm:prSet/>
      <dgm:spPr/>
      <dgm:t>
        <a:bodyPr/>
        <a:lstStyle/>
        <a:p>
          <a:endParaRPr lang="en-US"/>
        </a:p>
      </dgm:t>
    </dgm:pt>
    <dgm:pt modelId="{F2300D26-F99D-4939-A708-5A6479DD7F30}">
      <dgm:prSet custT="1"/>
      <dgm:spPr/>
      <dgm:t>
        <a:bodyPr/>
        <a:lstStyle/>
        <a:p>
          <a:pPr rtl="0"/>
          <a:r>
            <a:rPr lang="en-US" sz="2000" dirty="0" smtClean="0"/>
            <a:t>Specify decreased rate of tax after rehabilitation</a:t>
          </a:r>
          <a:endParaRPr lang="en-US" sz="2000" dirty="0"/>
        </a:p>
      </dgm:t>
    </dgm:pt>
    <dgm:pt modelId="{3DBBDD4E-7FAB-4EC6-B228-2EE6D973AE27}" type="parTrans" cxnId="{878CC5B4-D417-4001-82B5-4B225572A70A}">
      <dgm:prSet/>
      <dgm:spPr/>
      <dgm:t>
        <a:bodyPr/>
        <a:lstStyle/>
        <a:p>
          <a:endParaRPr lang="en-US"/>
        </a:p>
      </dgm:t>
    </dgm:pt>
    <dgm:pt modelId="{5035A26F-9907-4DB6-BEF9-FB1F4730F3E2}" type="sibTrans" cxnId="{878CC5B4-D417-4001-82B5-4B225572A70A}">
      <dgm:prSet/>
      <dgm:spPr/>
      <dgm:t>
        <a:bodyPr/>
        <a:lstStyle/>
        <a:p>
          <a:endParaRPr lang="en-US"/>
        </a:p>
      </dgm:t>
    </dgm:pt>
    <dgm:pt modelId="{9ACEE43C-8B02-4EB6-8A76-1CAFA9F17187}">
      <dgm:prSet custT="1"/>
      <dgm:spPr/>
      <dgm:t>
        <a:bodyPr/>
        <a:lstStyle/>
        <a:p>
          <a:pPr rtl="0"/>
          <a:r>
            <a:rPr lang="en-US" sz="2000" dirty="0" smtClean="0"/>
            <a:t>Segregation of Funds</a:t>
          </a:r>
          <a:endParaRPr lang="en-US" sz="2000" dirty="0"/>
        </a:p>
      </dgm:t>
    </dgm:pt>
    <dgm:pt modelId="{56FC075C-17E2-4CF4-8194-0A22A5E09DE0}" type="parTrans" cxnId="{0838EC74-C297-429E-8816-F19CCD1D0431}">
      <dgm:prSet/>
      <dgm:spPr/>
      <dgm:t>
        <a:bodyPr/>
        <a:lstStyle/>
        <a:p>
          <a:endParaRPr lang="en-US"/>
        </a:p>
      </dgm:t>
    </dgm:pt>
    <dgm:pt modelId="{85035A26-7799-4A4A-953A-E434AA74FAF3}" type="sibTrans" cxnId="{0838EC74-C297-429E-8816-F19CCD1D0431}">
      <dgm:prSet/>
      <dgm:spPr/>
      <dgm:t>
        <a:bodyPr/>
        <a:lstStyle/>
        <a:p>
          <a:endParaRPr lang="en-US"/>
        </a:p>
      </dgm:t>
    </dgm:pt>
    <dgm:pt modelId="{58E5DF9B-3012-4664-A8DA-AA1EDF1A51E3}">
      <dgm:prSet custT="1"/>
      <dgm:spPr/>
      <dgm:t>
        <a:bodyPr/>
        <a:lstStyle/>
        <a:p>
          <a:pPr rtl="0"/>
          <a:r>
            <a:rPr lang="en-US" sz="2000" dirty="0" smtClean="0"/>
            <a:t>Set by applying higher factor to ordinary millage rate while property maintained in blighted condition</a:t>
          </a:r>
          <a:endParaRPr lang="en-US" sz="2000" dirty="0"/>
        </a:p>
      </dgm:t>
    </dgm:pt>
    <dgm:pt modelId="{2CBBDFE6-03C4-4645-8F1E-D519E7CA2932}" type="parTrans" cxnId="{9A701A4E-0688-4CBE-A4A3-4FAC18600691}">
      <dgm:prSet/>
      <dgm:spPr/>
      <dgm:t>
        <a:bodyPr/>
        <a:lstStyle/>
        <a:p>
          <a:endParaRPr lang="en-US"/>
        </a:p>
      </dgm:t>
    </dgm:pt>
    <dgm:pt modelId="{A80F6DD3-518A-4116-BF38-27B1B92181CD}" type="sibTrans" cxnId="{9A701A4E-0688-4CBE-A4A3-4FAC18600691}">
      <dgm:prSet/>
      <dgm:spPr/>
      <dgm:t>
        <a:bodyPr/>
        <a:lstStyle/>
        <a:p>
          <a:endParaRPr lang="en-US"/>
        </a:p>
      </dgm:t>
    </dgm:pt>
    <dgm:pt modelId="{BAC35012-8210-49A1-8123-79D4CEBAEA0C}">
      <dgm:prSet custT="1"/>
      <dgm:spPr/>
      <dgm:t>
        <a:bodyPr/>
        <a:lstStyle/>
        <a:p>
          <a:pPr rtl="0"/>
          <a:r>
            <a:rPr lang="en-US" sz="2000" dirty="0" smtClean="0"/>
            <a:t>Set by applying lower factor to ordinary millage rate for a number of years</a:t>
          </a:r>
          <a:endParaRPr lang="en-US" sz="2000" dirty="0"/>
        </a:p>
      </dgm:t>
    </dgm:pt>
    <dgm:pt modelId="{C84EBF05-5C67-43B1-888D-FDE65D41FF28}" type="parTrans" cxnId="{9C3B6FD4-819D-4E35-8669-4DE1798E3C7A}">
      <dgm:prSet/>
      <dgm:spPr/>
      <dgm:t>
        <a:bodyPr/>
        <a:lstStyle/>
        <a:p>
          <a:endParaRPr lang="en-US"/>
        </a:p>
      </dgm:t>
    </dgm:pt>
    <dgm:pt modelId="{AE97EEED-775B-41B0-8D5A-C063CFB23705}" type="sibTrans" cxnId="{9C3B6FD4-819D-4E35-8669-4DE1798E3C7A}">
      <dgm:prSet/>
      <dgm:spPr/>
      <dgm:t>
        <a:bodyPr/>
        <a:lstStyle/>
        <a:p>
          <a:endParaRPr lang="en-US"/>
        </a:p>
      </dgm:t>
    </dgm:pt>
    <dgm:pt modelId="{50731113-AAFE-47C8-A788-D14BF19C6AD6}">
      <dgm:prSet custT="1"/>
      <dgm:spPr/>
      <dgm:t>
        <a:bodyPr/>
        <a:lstStyle/>
        <a:p>
          <a:pPr rtl="0"/>
          <a:r>
            <a:rPr lang="en-US" sz="2000" dirty="0" smtClean="0"/>
            <a:t>Discretionary – May separate revenues to be used only for community redevelopment</a:t>
          </a:r>
          <a:endParaRPr lang="en-US" sz="2000" dirty="0"/>
        </a:p>
      </dgm:t>
    </dgm:pt>
    <dgm:pt modelId="{29F4CF03-5E67-478F-A335-D5DC08855C13}" type="parTrans" cxnId="{126B7EF9-594B-43F7-BF20-995924638584}">
      <dgm:prSet/>
      <dgm:spPr/>
      <dgm:t>
        <a:bodyPr/>
        <a:lstStyle/>
        <a:p>
          <a:endParaRPr lang="en-US"/>
        </a:p>
      </dgm:t>
    </dgm:pt>
    <dgm:pt modelId="{9EA01935-AD64-43F6-8D27-1C24DDC20740}" type="sibTrans" cxnId="{126B7EF9-594B-43F7-BF20-995924638584}">
      <dgm:prSet/>
      <dgm:spPr/>
      <dgm:t>
        <a:bodyPr/>
        <a:lstStyle/>
        <a:p>
          <a:endParaRPr lang="en-US"/>
        </a:p>
      </dgm:t>
    </dgm:pt>
    <dgm:pt modelId="{6AF69A55-D505-4A42-A8C3-3E79D66AD272}" type="pres">
      <dgm:prSet presAssocID="{EB5473FF-0B08-4217-B708-BB1606790C6A}" presName="Name0" presStyleCnt="0">
        <dgm:presLayoutVars>
          <dgm:dir/>
          <dgm:animLvl val="lvl"/>
          <dgm:resizeHandles val="exact"/>
        </dgm:presLayoutVars>
      </dgm:prSet>
      <dgm:spPr/>
      <dgm:t>
        <a:bodyPr/>
        <a:lstStyle/>
        <a:p>
          <a:endParaRPr lang="en-US"/>
        </a:p>
      </dgm:t>
    </dgm:pt>
    <dgm:pt modelId="{95F5B9D1-EE6C-4EE0-83EB-BE77C69C9A78}" type="pres">
      <dgm:prSet presAssocID="{DB9AB3D4-93CA-44EE-A0BF-92784EC08CE4}" presName="linNode" presStyleCnt="0"/>
      <dgm:spPr/>
    </dgm:pt>
    <dgm:pt modelId="{8B39EAE4-0326-49CE-9447-BC8B134D6741}" type="pres">
      <dgm:prSet presAssocID="{DB9AB3D4-93CA-44EE-A0BF-92784EC08CE4}" presName="parentText" presStyleLbl="node1" presStyleIdx="0" presStyleCnt="3">
        <dgm:presLayoutVars>
          <dgm:chMax val="1"/>
          <dgm:bulletEnabled val="1"/>
        </dgm:presLayoutVars>
      </dgm:prSet>
      <dgm:spPr/>
      <dgm:t>
        <a:bodyPr/>
        <a:lstStyle/>
        <a:p>
          <a:endParaRPr lang="en-US"/>
        </a:p>
      </dgm:t>
    </dgm:pt>
    <dgm:pt modelId="{938FD43B-E7FC-4CC1-B345-B347A8E5D41D}" type="pres">
      <dgm:prSet presAssocID="{DB9AB3D4-93CA-44EE-A0BF-92784EC08CE4}" presName="descendantText" presStyleLbl="alignAccFollowNode1" presStyleIdx="0" presStyleCnt="3">
        <dgm:presLayoutVars>
          <dgm:bulletEnabled val="1"/>
        </dgm:presLayoutVars>
      </dgm:prSet>
      <dgm:spPr/>
      <dgm:t>
        <a:bodyPr/>
        <a:lstStyle/>
        <a:p>
          <a:endParaRPr lang="en-US"/>
        </a:p>
      </dgm:t>
    </dgm:pt>
    <dgm:pt modelId="{5E22A29A-627B-424F-B533-B44FBB88283E}" type="pres">
      <dgm:prSet presAssocID="{EC562F42-0EAB-45FF-8B5D-CB81F8BC1CAF}" presName="sp" presStyleCnt="0"/>
      <dgm:spPr/>
    </dgm:pt>
    <dgm:pt modelId="{6FE794AE-5B7D-4C10-83EB-B8D374F3D99F}" type="pres">
      <dgm:prSet presAssocID="{F2300D26-F99D-4939-A708-5A6479DD7F30}" presName="linNode" presStyleCnt="0"/>
      <dgm:spPr/>
    </dgm:pt>
    <dgm:pt modelId="{4CD990FA-F76E-4001-9FE7-276902FF958B}" type="pres">
      <dgm:prSet presAssocID="{F2300D26-F99D-4939-A708-5A6479DD7F30}" presName="parentText" presStyleLbl="node1" presStyleIdx="1" presStyleCnt="3">
        <dgm:presLayoutVars>
          <dgm:chMax val="1"/>
          <dgm:bulletEnabled val="1"/>
        </dgm:presLayoutVars>
      </dgm:prSet>
      <dgm:spPr/>
      <dgm:t>
        <a:bodyPr/>
        <a:lstStyle/>
        <a:p>
          <a:endParaRPr lang="en-US"/>
        </a:p>
      </dgm:t>
    </dgm:pt>
    <dgm:pt modelId="{F10D2664-680B-4F07-B741-2B54BEB70429}" type="pres">
      <dgm:prSet presAssocID="{F2300D26-F99D-4939-A708-5A6479DD7F30}" presName="descendantText" presStyleLbl="alignAccFollowNode1" presStyleIdx="1" presStyleCnt="3">
        <dgm:presLayoutVars>
          <dgm:bulletEnabled val="1"/>
        </dgm:presLayoutVars>
      </dgm:prSet>
      <dgm:spPr/>
      <dgm:t>
        <a:bodyPr/>
        <a:lstStyle/>
        <a:p>
          <a:endParaRPr lang="en-US"/>
        </a:p>
      </dgm:t>
    </dgm:pt>
    <dgm:pt modelId="{F2ED0721-B800-40AF-B49F-74F4DABED04D}" type="pres">
      <dgm:prSet presAssocID="{5035A26F-9907-4DB6-BEF9-FB1F4730F3E2}" presName="sp" presStyleCnt="0"/>
      <dgm:spPr/>
    </dgm:pt>
    <dgm:pt modelId="{2EF4E414-CE16-4830-9F11-47EE1C344642}" type="pres">
      <dgm:prSet presAssocID="{9ACEE43C-8B02-4EB6-8A76-1CAFA9F17187}" presName="linNode" presStyleCnt="0"/>
      <dgm:spPr/>
    </dgm:pt>
    <dgm:pt modelId="{A021A198-5327-451D-84CE-6A8D4E9B2674}" type="pres">
      <dgm:prSet presAssocID="{9ACEE43C-8B02-4EB6-8A76-1CAFA9F17187}" presName="parentText" presStyleLbl="node1" presStyleIdx="2" presStyleCnt="3">
        <dgm:presLayoutVars>
          <dgm:chMax val="1"/>
          <dgm:bulletEnabled val="1"/>
        </dgm:presLayoutVars>
      </dgm:prSet>
      <dgm:spPr/>
      <dgm:t>
        <a:bodyPr/>
        <a:lstStyle/>
        <a:p>
          <a:endParaRPr lang="en-US"/>
        </a:p>
      </dgm:t>
    </dgm:pt>
    <dgm:pt modelId="{5188F213-A49A-4D44-B0D7-AB3D7FB9C181}" type="pres">
      <dgm:prSet presAssocID="{9ACEE43C-8B02-4EB6-8A76-1CAFA9F17187}" presName="descendantText" presStyleLbl="alignAccFollowNode1" presStyleIdx="2" presStyleCnt="3">
        <dgm:presLayoutVars>
          <dgm:bulletEnabled val="1"/>
        </dgm:presLayoutVars>
      </dgm:prSet>
      <dgm:spPr/>
      <dgm:t>
        <a:bodyPr/>
        <a:lstStyle/>
        <a:p>
          <a:endParaRPr lang="en-US"/>
        </a:p>
      </dgm:t>
    </dgm:pt>
  </dgm:ptLst>
  <dgm:cxnLst>
    <dgm:cxn modelId="{F56D51E0-C8C7-4CE5-A614-D71B4E902D66}" type="presOf" srcId="{50731113-AAFE-47C8-A788-D14BF19C6AD6}" destId="{5188F213-A49A-4D44-B0D7-AB3D7FB9C181}" srcOrd="0" destOrd="0" presId="urn:microsoft.com/office/officeart/2005/8/layout/vList5"/>
    <dgm:cxn modelId="{DDE9A8E3-C0D4-4406-BE12-04649E1CEA00}" type="presOf" srcId="{F2300D26-F99D-4939-A708-5A6479DD7F30}" destId="{4CD990FA-F76E-4001-9FE7-276902FF958B}" srcOrd="0" destOrd="0" presId="urn:microsoft.com/office/officeart/2005/8/layout/vList5"/>
    <dgm:cxn modelId="{9C3B6FD4-819D-4E35-8669-4DE1798E3C7A}" srcId="{F2300D26-F99D-4939-A708-5A6479DD7F30}" destId="{BAC35012-8210-49A1-8123-79D4CEBAEA0C}" srcOrd="0" destOrd="0" parTransId="{C84EBF05-5C67-43B1-888D-FDE65D41FF28}" sibTransId="{AE97EEED-775B-41B0-8D5A-C063CFB23705}"/>
    <dgm:cxn modelId="{9D781006-EDBB-41A2-BBC7-C5776F3E1A03}" srcId="{EB5473FF-0B08-4217-B708-BB1606790C6A}" destId="{DB9AB3D4-93CA-44EE-A0BF-92784EC08CE4}" srcOrd="0" destOrd="0" parTransId="{D0F548FF-2137-4CC6-905D-CF83384A5500}" sibTransId="{EC562F42-0EAB-45FF-8B5D-CB81F8BC1CAF}"/>
    <dgm:cxn modelId="{9A701A4E-0688-4CBE-A4A3-4FAC18600691}" srcId="{DB9AB3D4-93CA-44EE-A0BF-92784EC08CE4}" destId="{58E5DF9B-3012-4664-A8DA-AA1EDF1A51E3}" srcOrd="0" destOrd="0" parTransId="{2CBBDFE6-03C4-4645-8F1E-D519E7CA2932}" sibTransId="{A80F6DD3-518A-4116-BF38-27B1B92181CD}"/>
    <dgm:cxn modelId="{0838EC74-C297-429E-8816-F19CCD1D0431}" srcId="{EB5473FF-0B08-4217-B708-BB1606790C6A}" destId="{9ACEE43C-8B02-4EB6-8A76-1CAFA9F17187}" srcOrd="2" destOrd="0" parTransId="{56FC075C-17E2-4CF4-8194-0A22A5E09DE0}" sibTransId="{85035A26-7799-4A4A-953A-E434AA74FAF3}"/>
    <dgm:cxn modelId="{7E91474A-EBC7-4810-8B7E-1F1F22F140B3}" type="presOf" srcId="{9ACEE43C-8B02-4EB6-8A76-1CAFA9F17187}" destId="{A021A198-5327-451D-84CE-6A8D4E9B2674}" srcOrd="0" destOrd="0" presId="urn:microsoft.com/office/officeart/2005/8/layout/vList5"/>
    <dgm:cxn modelId="{126B7EF9-594B-43F7-BF20-995924638584}" srcId="{9ACEE43C-8B02-4EB6-8A76-1CAFA9F17187}" destId="{50731113-AAFE-47C8-A788-D14BF19C6AD6}" srcOrd="0" destOrd="0" parTransId="{29F4CF03-5E67-478F-A335-D5DC08855C13}" sibTransId="{9EA01935-AD64-43F6-8D27-1C24DDC20740}"/>
    <dgm:cxn modelId="{30CB6CF2-2501-4DAB-A684-565E489D1623}" type="presOf" srcId="{DB9AB3D4-93CA-44EE-A0BF-92784EC08CE4}" destId="{8B39EAE4-0326-49CE-9447-BC8B134D6741}" srcOrd="0" destOrd="0" presId="urn:microsoft.com/office/officeart/2005/8/layout/vList5"/>
    <dgm:cxn modelId="{33B939EF-6ACE-4DB7-A271-3885C531E3B4}" type="presOf" srcId="{58E5DF9B-3012-4664-A8DA-AA1EDF1A51E3}" destId="{938FD43B-E7FC-4CC1-B345-B347A8E5D41D}" srcOrd="0" destOrd="0" presId="urn:microsoft.com/office/officeart/2005/8/layout/vList5"/>
    <dgm:cxn modelId="{97D1E179-5E03-4A74-B338-C851511F357F}" type="presOf" srcId="{EB5473FF-0B08-4217-B708-BB1606790C6A}" destId="{6AF69A55-D505-4A42-A8C3-3E79D66AD272}" srcOrd="0" destOrd="0" presId="urn:microsoft.com/office/officeart/2005/8/layout/vList5"/>
    <dgm:cxn modelId="{99312E7C-4350-4E4C-8D45-A971423A0370}" type="presOf" srcId="{BAC35012-8210-49A1-8123-79D4CEBAEA0C}" destId="{F10D2664-680B-4F07-B741-2B54BEB70429}" srcOrd="0" destOrd="0" presId="urn:microsoft.com/office/officeart/2005/8/layout/vList5"/>
    <dgm:cxn modelId="{878CC5B4-D417-4001-82B5-4B225572A70A}" srcId="{EB5473FF-0B08-4217-B708-BB1606790C6A}" destId="{F2300D26-F99D-4939-A708-5A6479DD7F30}" srcOrd="1" destOrd="0" parTransId="{3DBBDD4E-7FAB-4EC6-B228-2EE6D973AE27}" sibTransId="{5035A26F-9907-4DB6-BEF9-FB1F4730F3E2}"/>
    <dgm:cxn modelId="{D60A6CF9-C50A-45DE-8A5A-C678FE8EFD15}" type="presParOf" srcId="{6AF69A55-D505-4A42-A8C3-3E79D66AD272}" destId="{95F5B9D1-EE6C-4EE0-83EB-BE77C69C9A78}" srcOrd="0" destOrd="0" presId="urn:microsoft.com/office/officeart/2005/8/layout/vList5"/>
    <dgm:cxn modelId="{349B8968-F43D-42BB-8C47-92EE236EAF6D}" type="presParOf" srcId="{95F5B9D1-EE6C-4EE0-83EB-BE77C69C9A78}" destId="{8B39EAE4-0326-49CE-9447-BC8B134D6741}" srcOrd="0" destOrd="0" presId="urn:microsoft.com/office/officeart/2005/8/layout/vList5"/>
    <dgm:cxn modelId="{FA0CD0DE-4B18-43B2-8C81-9E3CEB227385}" type="presParOf" srcId="{95F5B9D1-EE6C-4EE0-83EB-BE77C69C9A78}" destId="{938FD43B-E7FC-4CC1-B345-B347A8E5D41D}" srcOrd="1" destOrd="0" presId="urn:microsoft.com/office/officeart/2005/8/layout/vList5"/>
    <dgm:cxn modelId="{9DA5CF2C-2E80-4389-9E25-03F94E752788}" type="presParOf" srcId="{6AF69A55-D505-4A42-A8C3-3E79D66AD272}" destId="{5E22A29A-627B-424F-B533-B44FBB88283E}" srcOrd="1" destOrd="0" presId="urn:microsoft.com/office/officeart/2005/8/layout/vList5"/>
    <dgm:cxn modelId="{E4410702-2847-4AE4-83F8-45E59AC7C6D5}" type="presParOf" srcId="{6AF69A55-D505-4A42-A8C3-3E79D66AD272}" destId="{6FE794AE-5B7D-4C10-83EB-B8D374F3D99F}" srcOrd="2" destOrd="0" presId="urn:microsoft.com/office/officeart/2005/8/layout/vList5"/>
    <dgm:cxn modelId="{8DDB5E16-3805-4B9B-A1B9-61F4293F3900}" type="presParOf" srcId="{6FE794AE-5B7D-4C10-83EB-B8D374F3D99F}" destId="{4CD990FA-F76E-4001-9FE7-276902FF958B}" srcOrd="0" destOrd="0" presId="urn:microsoft.com/office/officeart/2005/8/layout/vList5"/>
    <dgm:cxn modelId="{F700D57D-F2A8-4A6D-AFB8-37EDDB2F7733}" type="presParOf" srcId="{6FE794AE-5B7D-4C10-83EB-B8D374F3D99F}" destId="{F10D2664-680B-4F07-B741-2B54BEB70429}" srcOrd="1" destOrd="0" presId="urn:microsoft.com/office/officeart/2005/8/layout/vList5"/>
    <dgm:cxn modelId="{89FC8778-C05A-4A92-8058-43EAA89546E9}" type="presParOf" srcId="{6AF69A55-D505-4A42-A8C3-3E79D66AD272}" destId="{F2ED0721-B800-40AF-B49F-74F4DABED04D}" srcOrd="3" destOrd="0" presId="urn:microsoft.com/office/officeart/2005/8/layout/vList5"/>
    <dgm:cxn modelId="{81AA7590-D396-43EC-9B76-9662E62C6CDD}" type="presParOf" srcId="{6AF69A55-D505-4A42-A8C3-3E79D66AD272}" destId="{2EF4E414-CE16-4830-9F11-47EE1C344642}" srcOrd="4" destOrd="0" presId="urn:microsoft.com/office/officeart/2005/8/layout/vList5"/>
    <dgm:cxn modelId="{4CE7D5EA-CF2D-4CFB-BB06-F3572650D013}" type="presParOf" srcId="{2EF4E414-CE16-4830-9F11-47EE1C344642}" destId="{A021A198-5327-451D-84CE-6A8D4E9B2674}" srcOrd="0" destOrd="0" presId="urn:microsoft.com/office/officeart/2005/8/layout/vList5"/>
    <dgm:cxn modelId="{2B991377-EFA1-4AC0-9461-805474A24D23}" type="presParOf" srcId="{2EF4E414-CE16-4830-9F11-47EE1C344642}" destId="{5188F213-A49A-4D44-B0D7-AB3D7FB9C18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595A5A5-AF3B-45FE-9D42-A4FE71A24D36}" type="doc">
      <dgm:prSet loTypeId="urn:microsoft.com/office/officeart/2005/8/layout/process1" loCatId="process" qsTypeId="urn:microsoft.com/office/officeart/2005/8/quickstyle/simple1" qsCatId="simple" csTypeId="urn:microsoft.com/office/officeart/2005/8/colors/accent1_2" csCatId="accent1" phldr="1"/>
      <dgm:spPr/>
    </dgm:pt>
    <dgm:pt modelId="{D2E6675F-23B6-476F-AE57-A300204B2142}">
      <dgm:prSet phldrT="[Text]" custT="1"/>
      <dgm:spPr/>
      <dgm:t>
        <a:bodyPr/>
        <a:lstStyle/>
        <a:p>
          <a:r>
            <a:rPr lang="en-US" sz="2000" dirty="0" smtClean="0"/>
            <a:t>1. Inspection of the Property</a:t>
          </a:r>
          <a:endParaRPr lang="en-US" sz="2000" dirty="0"/>
        </a:p>
      </dgm:t>
    </dgm:pt>
    <dgm:pt modelId="{658A9636-977D-48F6-B4BD-37C525080287}" type="parTrans" cxnId="{92C0B7EC-96BC-4FAA-A5A5-83AF2F647C79}">
      <dgm:prSet/>
      <dgm:spPr/>
      <dgm:t>
        <a:bodyPr/>
        <a:lstStyle/>
        <a:p>
          <a:endParaRPr lang="en-US"/>
        </a:p>
      </dgm:t>
    </dgm:pt>
    <dgm:pt modelId="{5DF0F991-E655-45D2-949D-63240FEB50C7}" type="sibTrans" cxnId="{92C0B7EC-96BC-4FAA-A5A5-83AF2F647C79}">
      <dgm:prSet/>
      <dgm:spPr/>
      <dgm:t>
        <a:bodyPr/>
        <a:lstStyle/>
        <a:p>
          <a:endParaRPr lang="en-US" dirty="0"/>
        </a:p>
      </dgm:t>
    </dgm:pt>
    <dgm:pt modelId="{975D7D81-ECB3-4482-A63D-B6854D475F8D}">
      <dgm:prSet phldrT="[Text]" custT="1"/>
      <dgm:spPr/>
      <dgm:t>
        <a:bodyPr/>
        <a:lstStyle/>
        <a:p>
          <a:r>
            <a:rPr lang="en-US" sz="2000" dirty="0" smtClean="0"/>
            <a:t>2. Written inspection report</a:t>
          </a:r>
          <a:endParaRPr lang="en-US" sz="2000" dirty="0"/>
        </a:p>
      </dgm:t>
    </dgm:pt>
    <dgm:pt modelId="{5A812547-51B6-4E1D-96CB-F70FBBF5EDE1}" type="parTrans" cxnId="{5A474BB5-C978-4F0F-A1BA-F82BB0C101FA}">
      <dgm:prSet/>
      <dgm:spPr/>
      <dgm:t>
        <a:bodyPr/>
        <a:lstStyle/>
        <a:p>
          <a:endParaRPr lang="en-US"/>
        </a:p>
      </dgm:t>
    </dgm:pt>
    <dgm:pt modelId="{A1082262-5B72-4FEF-9448-6F91C1B66C9D}" type="sibTrans" cxnId="{5A474BB5-C978-4F0F-A1BA-F82BB0C101FA}">
      <dgm:prSet/>
      <dgm:spPr/>
      <dgm:t>
        <a:bodyPr/>
        <a:lstStyle/>
        <a:p>
          <a:endParaRPr lang="en-US" dirty="0"/>
        </a:p>
      </dgm:t>
    </dgm:pt>
    <dgm:pt modelId="{189B384A-939A-4EC5-8778-71163DF6988E}">
      <dgm:prSet phldrT="[Text]" custT="1"/>
      <dgm:spPr/>
      <dgm:t>
        <a:bodyPr/>
        <a:lstStyle/>
        <a:p>
          <a:r>
            <a:rPr lang="en-US" sz="2000" dirty="0" smtClean="0"/>
            <a:t>3. Written determination</a:t>
          </a:r>
          <a:endParaRPr lang="en-US" sz="2000" dirty="0"/>
        </a:p>
      </dgm:t>
    </dgm:pt>
    <dgm:pt modelId="{C00294E1-2381-419F-AAB1-565A23A02F7B}" type="parTrans" cxnId="{F438F778-ED16-4477-9E9C-36BEB4B18083}">
      <dgm:prSet/>
      <dgm:spPr/>
      <dgm:t>
        <a:bodyPr/>
        <a:lstStyle/>
        <a:p>
          <a:endParaRPr lang="en-US"/>
        </a:p>
      </dgm:t>
    </dgm:pt>
    <dgm:pt modelId="{234935C8-6552-48C0-814A-3113F470D9E5}" type="sibTrans" cxnId="{F438F778-ED16-4477-9E9C-36BEB4B18083}">
      <dgm:prSet/>
      <dgm:spPr/>
      <dgm:t>
        <a:bodyPr/>
        <a:lstStyle/>
        <a:p>
          <a:endParaRPr lang="en-US"/>
        </a:p>
      </dgm:t>
    </dgm:pt>
    <dgm:pt modelId="{AD445C91-5262-4BFA-8573-24DAA7AE61A7}" type="pres">
      <dgm:prSet presAssocID="{7595A5A5-AF3B-45FE-9D42-A4FE71A24D36}" presName="Name0" presStyleCnt="0">
        <dgm:presLayoutVars>
          <dgm:dir/>
          <dgm:resizeHandles val="exact"/>
        </dgm:presLayoutVars>
      </dgm:prSet>
      <dgm:spPr/>
    </dgm:pt>
    <dgm:pt modelId="{3C733B74-6CB6-40C8-AB17-C4383B4B17F4}" type="pres">
      <dgm:prSet presAssocID="{D2E6675F-23B6-476F-AE57-A300204B2142}" presName="node" presStyleLbl="node1" presStyleIdx="0" presStyleCnt="3" custLinFactY="-619" custLinFactNeighborY="-100000">
        <dgm:presLayoutVars>
          <dgm:bulletEnabled val="1"/>
        </dgm:presLayoutVars>
      </dgm:prSet>
      <dgm:spPr/>
      <dgm:t>
        <a:bodyPr/>
        <a:lstStyle/>
        <a:p>
          <a:endParaRPr lang="en-US"/>
        </a:p>
      </dgm:t>
    </dgm:pt>
    <dgm:pt modelId="{5CAE0D39-458F-41B4-B6F6-378A104853E7}" type="pres">
      <dgm:prSet presAssocID="{5DF0F991-E655-45D2-949D-63240FEB50C7}" presName="sibTrans" presStyleLbl="sibTrans2D1" presStyleIdx="0" presStyleCnt="2"/>
      <dgm:spPr/>
      <dgm:t>
        <a:bodyPr/>
        <a:lstStyle/>
        <a:p>
          <a:endParaRPr lang="en-US"/>
        </a:p>
      </dgm:t>
    </dgm:pt>
    <dgm:pt modelId="{E0904922-34A7-46E7-BA4E-5CE2E7F0C944}" type="pres">
      <dgm:prSet presAssocID="{5DF0F991-E655-45D2-949D-63240FEB50C7}" presName="connectorText" presStyleLbl="sibTrans2D1" presStyleIdx="0" presStyleCnt="2"/>
      <dgm:spPr/>
      <dgm:t>
        <a:bodyPr/>
        <a:lstStyle/>
        <a:p>
          <a:endParaRPr lang="en-US"/>
        </a:p>
      </dgm:t>
    </dgm:pt>
    <dgm:pt modelId="{178C5B2A-55A1-45B0-9425-CCF9CD272244}" type="pres">
      <dgm:prSet presAssocID="{975D7D81-ECB3-4482-A63D-B6854D475F8D}" presName="node" presStyleLbl="node1" presStyleIdx="1" presStyleCnt="3" custLinFactY="-619" custLinFactNeighborX="-7115" custLinFactNeighborY="-100000">
        <dgm:presLayoutVars>
          <dgm:bulletEnabled val="1"/>
        </dgm:presLayoutVars>
      </dgm:prSet>
      <dgm:spPr/>
      <dgm:t>
        <a:bodyPr/>
        <a:lstStyle/>
        <a:p>
          <a:endParaRPr lang="en-US"/>
        </a:p>
      </dgm:t>
    </dgm:pt>
    <dgm:pt modelId="{5F58A13B-6B31-414A-B189-9B85057740F4}" type="pres">
      <dgm:prSet presAssocID="{A1082262-5B72-4FEF-9448-6F91C1B66C9D}" presName="sibTrans" presStyleLbl="sibTrans2D1" presStyleIdx="1" presStyleCnt="2"/>
      <dgm:spPr/>
      <dgm:t>
        <a:bodyPr/>
        <a:lstStyle/>
        <a:p>
          <a:endParaRPr lang="en-US"/>
        </a:p>
      </dgm:t>
    </dgm:pt>
    <dgm:pt modelId="{755C1E8B-9C11-4527-B899-DFE1A62E16A6}" type="pres">
      <dgm:prSet presAssocID="{A1082262-5B72-4FEF-9448-6F91C1B66C9D}" presName="connectorText" presStyleLbl="sibTrans2D1" presStyleIdx="1" presStyleCnt="2"/>
      <dgm:spPr/>
      <dgm:t>
        <a:bodyPr/>
        <a:lstStyle/>
        <a:p>
          <a:endParaRPr lang="en-US"/>
        </a:p>
      </dgm:t>
    </dgm:pt>
    <dgm:pt modelId="{B1EB7F6F-4207-4CD2-8368-CD1FD976DA90}" type="pres">
      <dgm:prSet presAssocID="{189B384A-939A-4EC5-8778-71163DF6988E}" presName="node" presStyleLbl="node1" presStyleIdx="2" presStyleCnt="3" custLinFactY="-619" custLinFactNeighborX="-15150" custLinFactNeighborY="-100000">
        <dgm:presLayoutVars>
          <dgm:bulletEnabled val="1"/>
        </dgm:presLayoutVars>
      </dgm:prSet>
      <dgm:spPr/>
      <dgm:t>
        <a:bodyPr/>
        <a:lstStyle/>
        <a:p>
          <a:endParaRPr lang="en-US"/>
        </a:p>
      </dgm:t>
    </dgm:pt>
  </dgm:ptLst>
  <dgm:cxnLst>
    <dgm:cxn modelId="{F438F778-ED16-4477-9E9C-36BEB4B18083}" srcId="{7595A5A5-AF3B-45FE-9D42-A4FE71A24D36}" destId="{189B384A-939A-4EC5-8778-71163DF6988E}" srcOrd="2" destOrd="0" parTransId="{C00294E1-2381-419F-AAB1-565A23A02F7B}" sibTransId="{234935C8-6552-48C0-814A-3113F470D9E5}"/>
    <dgm:cxn modelId="{2E7B3276-9AAA-4DEB-BD91-F1DA021B77B4}" type="presOf" srcId="{5DF0F991-E655-45D2-949D-63240FEB50C7}" destId="{E0904922-34A7-46E7-BA4E-5CE2E7F0C944}" srcOrd="1" destOrd="0" presId="urn:microsoft.com/office/officeart/2005/8/layout/process1"/>
    <dgm:cxn modelId="{A6F161BD-69EB-4C31-9F49-325B44B93262}" type="presOf" srcId="{A1082262-5B72-4FEF-9448-6F91C1B66C9D}" destId="{5F58A13B-6B31-414A-B189-9B85057740F4}" srcOrd="0" destOrd="0" presId="urn:microsoft.com/office/officeart/2005/8/layout/process1"/>
    <dgm:cxn modelId="{5906F1C7-1987-41D6-90AD-2B553EB6733F}" type="presOf" srcId="{189B384A-939A-4EC5-8778-71163DF6988E}" destId="{B1EB7F6F-4207-4CD2-8368-CD1FD976DA90}" srcOrd="0" destOrd="0" presId="urn:microsoft.com/office/officeart/2005/8/layout/process1"/>
    <dgm:cxn modelId="{C22C816E-E1C7-4641-A009-E941BEB22D86}" type="presOf" srcId="{975D7D81-ECB3-4482-A63D-B6854D475F8D}" destId="{178C5B2A-55A1-45B0-9425-CCF9CD272244}" srcOrd="0" destOrd="0" presId="urn:microsoft.com/office/officeart/2005/8/layout/process1"/>
    <dgm:cxn modelId="{5A474BB5-C978-4F0F-A1BA-F82BB0C101FA}" srcId="{7595A5A5-AF3B-45FE-9D42-A4FE71A24D36}" destId="{975D7D81-ECB3-4482-A63D-B6854D475F8D}" srcOrd="1" destOrd="0" parTransId="{5A812547-51B6-4E1D-96CB-F70FBBF5EDE1}" sibTransId="{A1082262-5B72-4FEF-9448-6F91C1B66C9D}"/>
    <dgm:cxn modelId="{19259199-17E0-4F66-83AC-76C136F4BAB6}" type="presOf" srcId="{A1082262-5B72-4FEF-9448-6F91C1B66C9D}" destId="{755C1E8B-9C11-4527-B899-DFE1A62E16A6}" srcOrd="1" destOrd="0" presId="urn:microsoft.com/office/officeart/2005/8/layout/process1"/>
    <dgm:cxn modelId="{549FFD8C-05ED-4B5D-ACF2-5705336A392D}" type="presOf" srcId="{D2E6675F-23B6-476F-AE57-A300204B2142}" destId="{3C733B74-6CB6-40C8-AB17-C4383B4B17F4}" srcOrd="0" destOrd="0" presId="urn:microsoft.com/office/officeart/2005/8/layout/process1"/>
    <dgm:cxn modelId="{92C0B7EC-96BC-4FAA-A5A5-83AF2F647C79}" srcId="{7595A5A5-AF3B-45FE-9D42-A4FE71A24D36}" destId="{D2E6675F-23B6-476F-AE57-A300204B2142}" srcOrd="0" destOrd="0" parTransId="{658A9636-977D-48F6-B4BD-37C525080287}" sibTransId="{5DF0F991-E655-45D2-949D-63240FEB50C7}"/>
    <dgm:cxn modelId="{FFD4A0A5-4B22-4704-A5DC-4009603DDC74}" type="presOf" srcId="{7595A5A5-AF3B-45FE-9D42-A4FE71A24D36}" destId="{AD445C91-5262-4BFA-8573-24DAA7AE61A7}" srcOrd="0" destOrd="0" presId="urn:microsoft.com/office/officeart/2005/8/layout/process1"/>
    <dgm:cxn modelId="{21285431-6775-4126-B909-1D8CDAD6F7A5}" type="presOf" srcId="{5DF0F991-E655-45D2-949D-63240FEB50C7}" destId="{5CAE0D39-458F-41B4-B6F6-378A104853E7}" srcOrd="0" destOrd="0" presId="urn:microsoft.com/office/officeart/2005/8/layout/process1"/>
    <dgm:cxn modelId="{22E6302E-C600-46DC-B550-317A59074406}" type="presParOf" srcId="{AD445C91-5262-4BFA-8573-24DAA7AE61A7}" destId="{3C733B74-6CB6-40C8-AB17-C4383B4B17F4}" srcOrd="0" destOrd="0" presId="urn:microsoft.com/office/officeart/2005/8/layout/process1"/>
    <dgm:cxn modelId="{0C7595AA-15DC-4944-8D5E-7071BA24BBF9}" type="presParOf" srcId="{AD445C91-5262-4BFA-8573-24DAA7AE61A7}" destId="{5CAE0D39-458F-41B4-B6F6-378A104853E7}" srcOrd="1" destOrd="0" presId="urn:microsoft.com/office/officeart/2005/8/layout/process1"/>
    <dgm:cxn modelId="{194B1818-9387-4F95-8798-2DF5B9115DEA}" type="presParOf" srcId="{5CAE0D39-458F-41B4-B6F6-378A104853E7}" destId="{E0904922-34A7-46E7-BA4E-5CE2E7F0C944}" srcOrd="0" destOrd="0" presId="urn:microsoft.com/office/officeart/2005/8/layout/process1"/>
    <dgm:cxn modelId="{A6340C69-4800-412F-9961-DA0AB4C1BF72}" type="presParOf" srcId="{AD445C91-5262-4BFA-8573-24DAA7AE61A7}" destId="{178C5B2A-55A1-45B0-9425-CCF9CD272244}" srcOrd="2" destOrd="0" presId="urn:microsoft.com/office/officeart/2005/8/layout/process1"/>
    <dgm:cxn modelId="{8C9253D8-166D-4E4F-9339-6FE76C4660D3}" type="presParOf" srcId="{AD445C91-5262-4BFA-8573-24DAA7AE61A7}" destId="{5F58A13B-6B31-414A-B189-9B85057740F4}" srcOrd="3" destOrd="0" presId="urn:microsoft.com/office/officeart/2005/8/layout/process1"/>
    <dgm:cxn modelId="{DEE975A8-C0C1-4AE4-8093-80C22A355C19}" type="presParOf" srcId="{5F58A13B-6B31-414A-B189-9B85057740F4}" destId="{755C1E8B-9C11-4527-B899-DFE1A62E16A6}" srcOrd="0" destOrd="0" presId="urn:microsoft.com/office/officeart/2005/8/layout/process1"/>
    <dgm:cxn modelId="{A520337E-318A-4768-9E07-B9ABCDD9ACAB}" type="presParOf" srcId="{AD445C91-5262-4BFA-8573-24DAA7AE61A7}" destId="{B1EB7F6F-4207-4CD2-8368-CD1FD976DA90}" srcOrd="4"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595A5A5-AF3B-45FE-9D42-A4FE71A24D36}" type="doc">
      <dgm:prSet loTypeId="urn:microsoft.com/office/officeart/2005/8/layout/process1" loCatId="process" qsTypeId="urn:microsoft.com/office/officeart/2005/8/quickstyle/simple1" qsCatId="simple" csTypeId="urn:microsoft.com/office/officeart/2005/8/colors/accent1_2" csCatId="accent1" phldr="1"/>
      <dgm:spPr/>
    </dgm:pt>
    <dgm:pt modelId="{D2E6675F-23B6-476F-AE57-A300204B2142}">
      <dgm:prSet phldrT="[Text]"/>
      <dgm:spPr/>
      <dgm:t>
        <a:bodyPr/>
        <a:lstStyle/>
        <a:p>
          <a:r>
            <a:rPr lang="en-US" dirty="0" smtClean="0"/>
            <a:t>4. Written notice to property owner</a:t>
          </a:r>
          <a:endParaRPr lang="en-US" dirty="0"/>
        </a:p>
      </dgm:t>
    </dgm:pt>
    <dgm:pt modelId="{658A9636-977D-48F6-B4BD-37C525080287}" type="parTrans" cxnId="{92C0B7EC-96BC-4FAA-A5A5-83AF2F647C79}">
      <dgm:prSet/>
      <dgm:spPr/>
      <dgm:t>
        <a:bodyPr/>
        <a:lstStyle/>
        <a:p>
          <a:endParaRPr lang="en-US"/>
        </a:p>
      </dgm:t>
    </dgm:pt>
    <dgm:pt modelId="{5DF0F991-E655-45D2-949D-63240FEB50C7}" type="sibTrans" cxnId="{92C0B7EC-96BC-4FAA-A5A5-83AF2F647C79}">
      <dgm:prSet/>
      <dgm:spPr/>
      <dgm:t>
        <a:bodyPr/>
        <a:lstStyle/>
        <a:p>
          <a:endParaRPr lang="en-US" dirty="0"/>
        </a:p>
      </dgm:t>
    </dgm:pt>
    <dgm:pt modelId="{975D7D81-ECB3-4482-A63D-B6854D475F8D}">
      <dgm:prSet phldrT="[Text]"/>
      <dgm:spPr/>
      <dgm:t>
        <a:bodyPr/>
        <a:lstStyle/>
        <a:p>
          <a:r>
            <a:rPr lang="en-US" dirty="0" smtClean="0"/>
            <a:t>5. Notice of where and when owner can view determination; request hearing</a:t>
          </a:r>
          <a:endParaRPr lang="en-US" dirty="0"/>
        </a:p>
      </dgm:t>
    </dgm:pt>
    <dgm:pt modelId="{5A812547-51B6-4E1D-96CB-F70FBBF5EDE1}" type="parTrans" cxnId="{5A474BB5-C978-4F0F-A1BA-F82BB0C101FA}">
      <dgm:prSet/>
      <dgm:spPr/>
      <dgm:t>
        <a:bodyPr/>
        <a:lstStyle/>
        <a:p>
          <a:endParaRPr lang="en-US"/>
        </a:p>
      </dgm:t>
    </dgm:pt>
    <dgm:pt modelId="{A1082262-5B72-4FEF-9448-6F91C1B66C9D}" type="sibTrans" cxnId="{5A474BB5-C978-4F0F-A1BA-F82BB0C101FA}">
      <dgm:prSet/>
      <dgm:spPr/>
      <dgm:t>
        <a:bodyPr/>
        <a:lstStyle/>
        <a:p>
          <a:endParaRPr lang="en-US" dirty="0"/>
        </a:p>
      </dgm:t>
    </dgm:pt>
    <dgm:pt modelId="{189B384A-939A-4EC5-8778-71163DF6988E}">
      <dgm:prSet phldrT="[Text]"/>
      <dgm:spPr/>
      <dgm:t>
        <a:bodyPr/>
        <a:lstStyle/>
        <a:p>
          <a:r>
            <a:rPr lang="en-US" dirty="0" smtClean="0"/>
            <a:t>6. Municipal court sets hearing date; provide notice</a:t>
          </a:r>
          <a:endParaRPr lang="en-US" dirty="0"/>
        </a:p>
      </dgm:t>
    </dgm:pt>
    <dgm:pt modelId="{C00294E1-2381-419F-AAB1-565A23A02F7B}" type="parTrans" cxnId="{F438F778-ED16-4477-9E9C-36BEB4B18083}">
      <dgm:prSet/>
      <dgm:spPr/>
      <dgm:t>
        <a:bodyPr/>
        <a:lstStyle/>
        <a:p>
          <a:endParaRPr lang="en-US"/>
        </a:p>
      </dgm:t>
    </dgm:pt>
    <dgm:pt modelId="{234935C8-6552-48C0-814A-3113F470D9E5}" type="sibTrans" cxnId="{F438F778-ED16-4477-9E9C-36BEB4B18083}">
      <dgm:prSet/>
      <dgm:spPr/>
      <dgm:t>
        <a:bodyPr/>
        <a:lstStyle/>
        <a:p>
          <a:endParaRPr lang="en-US"/>
        </a:p>
      </dgm:t>
    </dgm:pt>
    <dgm:pt modelId="{AD445C91-5262-4BFA-8573-24DAA7AE61A7}" type="pres">
      <dgm:prSet presAssocID="{7595A5A5-AF3B-45FE-9D42-A4FE71A24D36}" presName="Name0" presStyleCnt="0">
        <dgm:presLayoutVars>
          <dgm:dir/>
          <dgm:resizeHandles val="exact"/>
        </dgm:presLayoutVars>
      </dgm:prSet>
      <dgm:spPr/>
    </dgm:pt>
    <dgm:pt modelId="{3C733B74-6CB6-40C8-AB17-C4383B4B17F4}" type="pres">
      <dgm:prSet presAssocID="{D2E6675F-23B6-476F-AE57-A300204B2142}" presName="node" presStyleLbl="node1" presStyleIdx="0" presStyleCnt="3" custLinFactY="-619" custLinFactNeighborY="-100000">
        <dgm:presLayoutVars>
          <dgm:bulletEnabled val="1"/>
        </dgm:presLayoutVars>
      </dgm:prSet>
      <dgm:spPr/>
      <dgm:t>
        <a:bodyPr/>
        <a:lstStyle/>
        <a:p>
          <a:endParaRPr lang="en-US"/>
        </a:p>
      </dgm:t>
    </dgm:pt>
    <dgm:pt modelId="{5CAE0D39-458F-41B4-B6F6-378A104853E7}" type="pres">
      <dgm:prSet presAssocID="{5DF0F991-E655-45D2-949D-63240FEB50C7}" presName="sibTrans" presStyleLbl="sibTrans2D1" presStyleIdx="0" presStyleCnt="2"/>
      <dgm:spPr/>
      <dgm:t>
        <a:bodyPr/>
        <a:lstStyle/>
        <a:p>
          <a:endParaRPr lang="en-US"/>
        </a:p>
      </dgm:t>
    </dgm:pt>
    <dgm:pt modelId="{E0904922-34A7-46E7-BA4E-5CE2E7F0C944}" type="pres">
      <dgm:prSet presAssocID="{5DF0F991-E655-45D2-949D-63240FEB50C7}" presName="connectorText" presStyleLbl="sibTrans2D1" presStyleIdx="0" presStyleCnt="2"/>
      <dgm:spPr/>
      <dgm:t>
        <a:bodyPr/>
        <a:lstStyle/>
        <a:p>
          <a:endParaRPr lang="en-US"/>
        </a:p>
      </dgm:t>
    </dgm:pt>
    <dgm:pt modelId="{178C5B2A-55A1-45B0-9425-CCF9CD272244}" type="pres">
      <dgm:prSet presAssocID="{975D7D81-ECB3-4482-A63D-B6854D475F8D}" presName="node" presStyleLbl="node1" presStyleIdx="1" presStyleCnt="3" custLinFactY="-619" custLinFactNeighborX="-7115" custLinFactNeighborY="-100000">
        <dgm:presLayoutVars>
          <dgm:bulletEnabled val="1"/>
        </dgm:presLayoutVars>
      </dgm:prSet>
      <dgm:spPr/>
      <dgm:t>
        <a:bodyPr/>
        <a:lstStyle/>
        <a:p>
          <a:endParaRPr lang="en-US"/>
        </a:p>
      </dgm:t>
    </dgm:pt>
    <dgm:pt modelId="{5F58A13B-6B31-414A-B189-9B85057740F4}" type="pres">
      <dgm:prSet presAssocID="{A1082262-5B72-4FEF-9448-6F91C1B66C9D}" presName="sibTrans" presStyleLbl="sibTrans2D1" presStyleIdx="1" presStyleCnt="2"/>
      <dgm:spPr/>
      <dgm:t>
        <a:bodyPr/>
        <a:lstStyle/>
        <a:p>
          <a:endParaRPr lang="en-US"/>
        </a:p>
      </dgm:t>
    </dgm:pt>
    <dgm:pt modelId="{755C1E8B-9C11-4527-B899-DFE1A62E16A6}" type="pres">
      <dgm:prSet presAssocID="{A1082262-5B72-4FEF-9448-6F91C1B66C9D}" presName="connectorText" presStyleLbl="sibTrans2D1" presStyleIdx="1" presStyleCnt="2"/>
      <dgm:spPr/>
      <dgm:t>
        <a:bodyPr/>
        <a:lstStyle/>
        <a:p>
          <a:endParaRPr lang="en-US"/>
        </a:p>
      </dgm:t>
    </dgm:pt>
    <dgm:pt modelId="{B1EB7F6F-4207-4CD2-8368-CD1FD976DA90}" type="pres">
      <dgm:prSet presAssocID="{189B384A-939A-4EC5-8778-71163DF6988E}" presName="node" presStyleLbl="node1" presStyleIdx="2" presStyleCnt="3" custLinFactY="-619" custLinFactNeighborX="-15150" custLinFactNeighborY="-100000">
        <dgm:presLayoutVars>
          <dgm:bulletEnabled val="1"/>
        </dgm:presLayoutVars>
      </dgm:prSet>
      <dgm:spPr/>
      <dgm:t>
        <a:bodyPr/>
        <a:lstStyle/>
        <a:p>
          <a:endParaRPr lang="en-US"/>
        </a:p>
      </dgm:t>
    </dgm:pt>
  </dgm:ptLst>
  <dgm:cxnLst>
    <dgm:cxn modelId="{F438F778-ED16-4477-9E9C-36BEB4B18083}" srcId="{7595A5A5-AF3B-45FE-9D42-A4FE71A24D36}" destId="{189B384A-939A-4EC5-8778-71163DF6988E}" srcOrd="2" destOrd="0" parTransId="{C00294E1-2381-419F-AAB1-565A23A02F7B}" sibTransId="{234935C8-6552-48C0-814A-3113F470D9E5}"/>
    <dgm:cxn modelId="{2E7B3276-9AAA-4DEB-BD91-F1DA021B77B4}" type="presOf" srcId="{5DF0F991-E655-45D2-949D-63240FEB50C7}" destId="{E0904922-34A7-46E7-BA4E-5CE2E7F0C944}" srcOrd="1" destOrd="0" presId="urn:microsoft.com/office/officeart/2005/8/layout/process1"/>
    <dgm:cxn modelId="{A6F161BD-69EB-4C31-9F49-325B44B93262}" type="presOf" srcId="{A1082262-5B72-4FEF-9448-6F91C1B66C9D}" destId="{5F58A13B-6B31-414A-B189-9B85057740F4}" srcOrd="0" destOrd="0" presId="urn:microsoft.com/office/officeart/2005/8/layout/process1"/>
    <dgm:cxn modelId="{5906F1C7-1987-41D6-90AD-2B553EB6733F}" type="presOf" srcId="{189B384A-939A-4EC5-8778-71163DF6988E}" destId="{B1EB7F6F-4207-4CD2-8368-CD1FD976DA90}" srcOrd="0" destOrd="0" presId="urn:microsoft.com/office/officeart/2005/8/layout/process1"/>
    <dgm:cxn modelId="{C22C816E-E1C7-4641-A009-E941BEB22D86}" type="presOf" srcId="{975D7D81-ECB3-4482-A63D-B6854D475F8D}" destId="{178C5B2A-55A1-45B0-9425-CCF9CD272244}" srcOrd="0" destOrd="0" presId="urn:microsoft.com/office/officeart/2005/8/layout/process1"/>
    <dgm:cxn modelId="{5A474BB5-C978-4F0F-A1BA-F82BB0C101FA}" srcId="{7595A5A5-AF3B-45FE-9D42-A4FE71A24D36}" destId="{975D7D81-ECB3-4482-A63D-B6854D475F8D}" srcOrd="1" destOrd="0" parTransId="{5A812547-51B6-4E1D-96CB-F70FBBF5EDE1}" sibTransId="{A1082262-5B72-4FEF-9448-6F91C1B66C9D}"/>
    <dgm:cxn modelId="{19259199-17E0-4F66-83AC-76C136F4BAB6}" type="presOf" srcId="{A1082262-5B72-4FEF-9448-6F91C1B66C9D}" destId="{755C1E8B-9C11-4527-B899-DFE1A62E16A6}" srcOrd="1" destOrd="0" presId="urn:microsoft.com/office/officeart/2005/8/layout/process1"/>
    <dgm:cxn modelId="{549FFD8C-05ED-4B5D-ACF2-5705336A392D}" type="presOf" srcId="{D2E6675F-23B6-476F-AE57-A300204B2142}" destId="{3C733B74-6CB6-40C8-AB17-C4383B4B17F4}" srcOrd="0" destOrd="0" presId="urn:microsoft.com/office/officeart/2005/8/layout/process1"/>
    <dgm:cxn modelId="{92C0B7EC-96BC-4FAA-A5A5-83AF2F647C79}" srcId="{7595A5A5-AF3B-45FE-9D42-A4FE71A24D36}" destId="{D2E6675F-23B6-476F-AE57-A300204B2142}" srcOrd="0" destOrd="0" parTransId="{658A9636-977D-48F6-B4BD-37C525080287}" sibTransId="{5DF0F991-E655-45D2-949D-63240FEB50C7}"/>
    <dgm:cxn modelId="{FFD4A0A5-4B22-4704-A5DC-4009603DDC74}" type="presOf" srcId="{7595A5A5-AF3B-45FE-9D42-A4FE71A24D36}" destId="{AD445C91-5262-4BFA-8573-24DAA7AE61A7}" srcOrd="0" destOrd="0" presId="urn:microsoft.com/office/officeart/2005/8/layout/process1"/>
    <dgm:cxn modelId="{21285431-6775-4126-B909-1D8CDAD6F7A5}" type="presOf" srcId="{5DF0F991-E655-45D2-949D-63240FEB50C7}" destId="{5CAE0D39-458F-41B4-B6F6-378A104853E7}" srcOrd="0" destOrd="0" presId="urn:microsoft.com/office/officeart/2005/8/layout/process1"/>
    <dgm:cxn modelId="{22E6302E-C600-46DC-B550-317A59074406}" type="presParOf" srcId="{AD445C91-5262-4BFA-8573-24DAA7AE61A7}" destId="{3C733B74-6CB6-40C8-AB17-C4383B4B17F4}" srcOrd="0" destOrd="0" presId="urn:microsoft.com/office/officeart/2005/8/layout/process1"/>
    <dgm:cxn modelId="{0C7595AA-15DC-4944-8D5E-7071BA24BBF9}" type="presParOf" srcId="{AD445C91-5262-4BFA-8573-24DAA7AE61A7}" destId="{5CAE0D39-458F-41B4-B6F6-378A104853E7}" srcOrd="1" destOrd="0" presId="urn:microsoft.com/office/officeart/2005/8/layout/process1"/>
    <dgm:cxn modelId="{194B1818-9387-4F95-8798-2DF5B9115DEA}" type="presParOf" srcId="{5CAE0D39-458F-41B4-B6F6-378A104853E7}" destId="{E0904922-34A7-46E7-BA4E-5CE2E7F0C944}" srcOrd="0" destOrd="0" presId="urn:microsoft.com/office/officeart/2005/8/layout/process1"/>
    <dgm:cxn modelId="{A6340C69-4800-412F-9961-DA0AB4C1BF72}" type="presParOf" srcId="{AD445C91-5262-4BFA-8573-24DAA7AE61A7}" destId="{178C5B2A-55A1-45B0-9425-CCF9CD272244}" srcOrd="2" destOrd="0" presId="urn:microsoft.com/office/officeart/2005/8/layout/process1"/>
    <dgm:cxn modelId="{8C9253D8-166D-4E4F-9339-6FE76C4660D3}" type="presParOf" srcId="{AD445C91-5262-4BFA-8573-24DAA7AE61A7}" destId="{5F58A13B-6B31-414A-B189-9B85057740F4}" srcOrd="3" destOrd="0" presId="urn:microsoft.com/office/officeart/2005/8/layout/process1"/>
    <dgm:cxn modelId="{DEE975A8-C0C1-4AE4-8093-80C22A355C19}" type="presParOf" srcId="{5F58A13B-6B31-414A-B189-9B85057740F4}" destId="{755C1E8B-9C11-4527-B899-DFE1A62E16A6}" srcOrd="0" destOrd="0" presId="urn:microsoft.com/office/officeart/2005/8/layout/process1"/>
    <dgm:cxn modelId="{A520337E-318A-4768-9E07-B9ABCDD9ACAB}" type="presParOf" srcId="{AD445C91-5262-4BFA-8573-24DAA7AE61A7}" destId="{B1EB7F6F-4207-4CD2-8368-CD1FD976DA90}" srcOrd="4" destOrd="0" presId="urn:microsoft.com/office/officeart/2005/8/layout/process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595A5A5-AF3B-45FE-9D42-A4FE71A24D36}" type="doc">
      <dgm:prSet loTypeId="urn:microsoft.com/office/officeart/2005/8/layout/process1" loCatId="process" qsTypeId="urn:microsoft.com/office/officeart/2005/8/quickstyle/simple1" qsCatId="simple" csTypeId="urn:microsoft.com/office/officeart/2005/8/colors/accent1_2" csCatId="accent1" phldr="1"/>
      <dgm:spPr/>
    </dgm:pt>
    <dgm:pt modelId="{D2E6675F-23B6-476F-AE57-A300204B2142}">
      <dgm:prSet phldrT="[Text]" custT="1"/>
      <dgm:spPr/>
      <dgm:t>
        <a:bodyPr/>
        <a:lstStyle/>
        <a:p>
          <a:r>
            <a:rPr lang="en-US" sz="2000" dirty="0" smtClean="0"/>
            <a:t>7. Burden on the city; municipal court written determination</a:t>
          </a:r>
          <a:endParaRPr lang="en-US" sz="2000" dirty="0"/>
        </a:p>
      </dgm:t>
    </dgm:pt>
    <dgm:pt modelId="{658A9636-977D-48F6-B4BD-37C525080287}" type="parTrans" cxnId="{92C0B7EC-96BC-4FAA-A5A5-83AF2F647C79}">
      <dgm:prSet/>
      <dgm:spPr/>
      <dgm:t>
        <a:bodyPr/>
        <a:lstStyle/>
        <a:p>
          <a:endParaRPr lang="en-US"/>
        </a:p>
      </dgm:t>
    </dgm:pt>
    <dgm:pt modelId="{5DF0F991-E655-45D2-949D-63240FEB50C7}" type="sibTrans" cxnId="{92C0B7EC-96BC-4FAA-A5A5-83AF2F647C79}">
      <dgm:prSet/>
      <dgm:spPr/>
      <dgm:t>
        <a:bodyPr/>
        <a:lstStyle/>
        <a:p>
          <a:endParaRPr lang="en-US" dirty="0"/>
        </a:p>
      </dgm:t>
    </dgm:pt>
    <dgm:pt modelId="{975D7D81-ECB3-4482-A63D-B6854D475F8D}">
      <dgm:prSet phldrT="[Text]" custT="1"/>
      <dgm:spPr/>
      <dgm:t>
        <a:bodyPr/>
        <a:lstStyle/>
        <a:p>
          <a:r>
            <a:rPr lang="en-US" sz="2000" dirty="0" smtClean="0"/>
            <a:t>8. Appeal to Superior Court</a:t>
          </a:r>
          <a:endParaRPr lang="en-US" sz="2000" dirty="0"/>
        </a:p>
      </dgm:t>
    </dgm:pt>
    <dgm:pt modelId="{5A812547-51B6-4E1D-96CB-F70FBBF5EDE1}" type="parTrans" cxnId="{5A474BB5-C978-4F0F-A1BA-F82BB0C101FA}">
      <dgm:prSet/>
      <dgm:spPr/>
      <dgm:t>
        <a:bodyPr/>
        <a:lstStyle/>
        <a:p>
          <a:endParaRPr lang="en-US"/>
        </a:p>
      </dgm:t>
    </dgm:pt>
    <dgm:pt modelId="{A1082262-5B72-4FEF-9448-6F91C1B66C9D}" type="sibTrans" cxnId="{5A474BB5-C978-4F0F-A1BA-F82BB0C101FA}">
      <dgm:prSet/>
      <dgm:spPr/>
      <dgm:t>
        <a:bodyPr/>
        <a:lstStyle/>
        <a:p>
          <a:endParaRPr lang="en-US"/>
        </a:p>
      </dgm:t>
    </dgm:pt>
    <dgm:pt modelId="{AD445C91-5262-4BFA-8573-24DAA7AE61A7}" type="pres">
      <dgm:prSet presAssocID="{7595A5A5-AF3B-45FE-9D42-A4FE71A24D36}" presName="Name0" presStyleCnt="0">
        <dgm:presLayoutVars>
          <dgm:dir/>
          <dgm:resizeHandles val="exact"/>
        </dgm:presLayoutVars>
      </dgm:prSet>
      <dgm:spPr/>
    </dgm:pt>
    <dgm:pt modelId="{3C733B74-6CB6-40C8-AB17-C4383B4B17F4}" type="pres">
      <dgm:prSet presAssocID="{D2E6675F-23B6-476F-AE57-A300204B2142}" presName="node" presStyleLbl="node1" presStyleIdx="0" presStyleCnt="2" custLinFactY="-619" custLinFactNeighborY="-100000">
        <dgm:presLayoutVars>
          <dgm:bulletEnabled val="1"/>
        </dgm:presLayoutVars>
      </dgm:prSet>
      <dgm:spPr/>
      <dgm:t>
        <a:bodyPr/>
        <a:lstStyle/>
        <a:p>
          <a:endParaRPr lang="en-US"/>
        </a:p>
      </dgm:t>
    </dgm:pt>
    <dgm:pt modelId="{5CAE0D39-458F-41B4-B6F6-378A104853E7}" type="pres">
      <dgm:prSet presAssocID="{5DF0F991-E655-45D2-949D-63240FEB50C7}" presName="sibTrans" presStyleLbl="sibTrans2D1" presStyleIdx="0" presStyleCnt="1"/>
      <dgm:spPr/>
      <dgm:t>
        <a:bodyPr/>
        <a:lstStyle/>
        <a:p>
          <a:endParaRPr lang="en-US"/>
        </a:p>
      </dgm:t>
    </dgm:pt>
    <dgm:pt modelId="{E0904922-34A7-46E7-BA4E-5CE2E7F0C944}" type="pres">
      <dgm:prSet presAssocID="{5DF0F991-E655-45D2-949D-63240FEB50C7}" presName="connectorText" presStyleLbl="sibTrans2D1" presStyleIdx="0" presStyleCnt="1"/>
      <dgm:spPr/>
      <dgm:t>
        <a:bodyPr/>
        <a:lstStyle/>
        <a:p>
          <a:endParaRPr lang="en-US"/>
        </a:p>
      </dgm:t>
    </dgm:pt>
    <dgm:pt modelId="{178C5B2A-55A1-45B0-9425-CCF9CD272244}" type="pres">
      <dgm:prSet presAssocID="{975D7D81-ECB3-4482-A63D-B6854D475F8D}" presName="node" presStyleLbl="node1" presStyleIdx="1" presStyleCnt="2" custLinFactY="-619" custLinFactNeighborX="-7115" custLinFactNeighborY="-100000">
        <dgm:presLayoutVars>
          <dgm:bulletEnabled val="1"/>
        </dgm:presLayoutVars>
      </dgm:prSet>
      <dgm:spPr/>
      <dgm:t>
        <a:bodyPr/>
        <a:lstStyle/>
        <a:p>
          <a:endParaRPr lang="en-US"/>
        </a:p>
      </dgm:t>
    </dgm:pt>
  </dgm:ptLst>
  <dgm:cxnLst>
    <dgm:cxn modelId="{549FFD8C-05ED-4B5D-ACF2-5705336A392D}" type="presOf" srcId="{D2E6675F-23B6-476F-AE57-A300204B2142}" destId="{3C733B74-6CB6-40C8-AB17-C4383B4B17F4}" srcOrd="0" destOrd="0" presId="urn:microsoft.com/office/officeart/2005/8/layout/process1"/>
    <dgm:cxn modelId="{FFD4A0A5-4B22-4704-A5DC-4009603DDC74}" type="presOf" srcId="{7595A5A5-AF3B-45FE-9D42-A4FE71A24D36}" destId="{AD445C91-5262-4BFA-8573-24DAA7AE61A7}" srcOrd="0" destOrd="0" presId="urn:microsoft.com/office/officeart/2005/8/layout/process1"/>
    <dgm:cxn modelId="{92C0B7EC-96BC-4FAA-A5A5-83AF2F647C79}" srcId="{7595A5A5-AF3B-45FE-9D42-A4FE71A24D36}" destId="{D2E6675F-23B6-476F-AE57-A300204B2142}" srcOrd="0" destOrd="0" parTransId="{658A9636-977D-48F6-B4BD-37C525080287}" sibTransId="{5DF0F991-E655-45D2-949D-63240FEB50C7}"/>
    <dgm:cxn modelId="{21285431-6775-4126-B909-1D8CDAD6F7A5}" type="presOf" srcId="{5DF0F991-E655-45D2-949D-63240FEB50C7}" destId="{5CAE0D39-458F-41B4-B6F6-378A104853E7}" srcOrd="0" destOrd="0" presId="urn:microsoft.com/office/officeart/2005/8/layout/process1"/>
    <dgm:cxn modelId="{2E7B3276-9AAA-4DEB-BD91-F1DA021B77B4}" type="presOf" srcId="{5DF0F991-E655-45D2-949D-63240FEB50C7}" destId="{E0904922-34A7-46E7-BA4E-5CE2E7F0C944}" srcOrd="1" destOrd="0" presId="urn:microsoft.com/office/officeart/2005/8/layout/process1"/>
    <dgm:cxn modelId="{C22C816E-E1C7-4641-A009-E941BEB22D86}" type="presOf" srcId="{975D7D81-ECB3-4482-A63D-B6854D475F8D}" destId="{178C5B2A-55A1-45B0-9425-CCF9CD272244}" srcOrd="0" destOrd="0" presId="urn:microsoft.com/office/officeart/2005/8/layout/process1"/>
    <dgm:cxn modelId="{5A474BB5-C978-4F0F-A1BA-F82BB0C101FA}" srcId="{7595A5A5-AF3B-45FE-9D42-A4FE71A24D36}" destId="{975D7D81-ECB3-4482-A63D-B6854D475F8D}" srcOrd="1" destOrd="0" parTransId="{5A812547-51B6-4E1D-96CB-F70FBBF5EDE1}" sibTransId="{A1082262-5B72-4FEF-9448-6F91C1B66C9D}"/>
    <dgm:cxn modelId="{22E6302E-C600-46DC-B550-317A59074406}" type="presParOf" srcId="{AD445C91-5262-4BFA-8573-24DAA7AE61A7}" destId="{3C733B74-6CB6-40C8-AB17-C4383B4B17F4}" srcOrd="0" destOrd="0" presId="urn:microsoft.com/office/officeart/2005/8/layout/process1"/>
    <dgm:cxn modelId="{0C7595AA-15DC-4944-8D5E-7071BA24BBF9}" type="presParOf" srcId="{AD445C91-5262-4BFA-8573-24DAA7AE61A7}" destId="{5CAE0D39-458F-41B4-B6F6-378A104853E7}" srcOrd="1" destOrd="0" presId="urn:microsoft.com/office/officeart/2005/8/layout/process1"/>
    <dgm:cxn modelId="{194B1818-9387-4F95-8798-2DF5B9115DEA}" type="presParOf" srcId="{5CAE0D39-458F-41B4-B6F6-378A104853E7}" destId="{E0904922-34A7-46E7-BA4E-5CE2E7F0C944}" srcOrd="0" destOrd="0" presId="urn:microsoft.com/office/officeart/2005/8/layout/process1"/>
    <dgm:cxn modelId="{A6340C69-4800-412F-9961-DA0AB4C1BF72}" type="presParOf" srcId="{AD445C91-5262-4BFA-8573-24DAA7AE61A7}" destId="{178C5B2A-55A1-45B0-9425-CCF9CD272244}" srcOrd="2" destOrd="0" presId="urn:microsoft.com/office/officeart/2005/8/layout/process1"/>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5E40A66-CB36-4728-B862-0E855F34C941}"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727A05CD-415F-4FFA-B6A9-CE1013EDF0EB}">
      <dgm:prSet/>
      <dgm:spPr/>
      <dgm:t>
        <a:bodyPr/>
        <a:lstStyle/>
        <a:p>
          <a:pPr rtl="0"/>
          <a:r>
            <a:rPr lang="en-US" dirty="0" smtClean="0"/>
            <a:t>Albany: 10/28/2008</a:t>
          </a:r>
          <a:endParaRPr lang="en-US" dirty="0"/>
        </a:p>
      </dgm:t>
    </dgm:pt>
    <dgm:pt modelId="{C51D8374-AA49-48CA-9519-829D691DFEB9}" type="parTrans" cxnId="{6014D629-0573-4CFF-A384-A6B52A16079A}">
      <dgm:prSet/>
      <dgm:spPr/>
      <dgm:t>
        <a:bodyPr/>
        <a:lstStyle/>
        <a:p>
          <a:endParaRPr lang="en-US"/>
        </a:p>
      </dgm:t>
    </dgm:pt>
    <dgm:pt modelId="{8C82E728-D4A9-49CB-A5AA-3855D2A6B669}" type="sibTrans" cxnId="{6014D629-0573-4CFF-A384-A6B52A16079A}">
      <dgm:prSet/>
      <dgm:spPr/>
      <dgm:t>
        <a:bodyPr/>
        <a:lstStyle/>
        <a:p>
          <a:endParaRPr lang="en-US"/>
        </a:p>
      </dgm:t>
    </dgm:pt>
    <dgm:pt modelId="{7BADBDC9-E8FA-491B-9DCC-C3FA32902F78}">
      <dgm:prSet/>
      <dgm:spPr/>
      <dgm:t>
        <a:bodyPr/>
        <a:lstStyle/>
        <a:p>
          <a:pPr rtl="0"/>
          <a:r>
            <a:rPr lang="en-US" dirty="0" smtClean="0"/>
            <a:t>Griffin: 5/12/2009</a:t>
          </a:r>
          <a:endParaRPr lang="en-US" dirty="0"/>
        </a:p>
      </dgm:t>
    </dgm:pt>
    <dgm:pt modelId="{EB8345C4-D74E-4EE8-B810-469AE824E169}" type="parTrans" cxnId="{4ECBAF81-C261-42D4-8DAF-5CECFCE5B1C5}">
      <dgm:prSet/>
      <dgm:spPr/>
      <dgm:t>
        <a:bodyPr/>
        <a:lstStyle/>
        <a:p>
          <a:endParaRPr lang="en-US"/>
        </a:p>
      </dgm:t>
    </dgm:pt>
    <dgm:pt modelId="{AF15381B-E8ED-4AED-92E5-DEC8EDAB8F6A}" type="sibTrans" cxnId="{4ECBAF81-C261-42D4-8DAF-5CECFCE5B1C5}">
      <dgm:prSet/>
      <dgm:spPr/>
      <dgm:t>
        <a:bodyPr/>
        <a:lstStyle/>
        <a:p>
          <a:endParaRPr lang="en-US"/>
        </a:p>
      </dgm:t>
    </dgm:pt>
    <dgm:pt modelId="{9F267860-FF3D-4B7F-9DCD-E5EC43F80B50}">
      <dgm:prSet/>
      <dgm:spPr/>
      <dgm:t>
        <a:bodyPr/>
        <a:lstStyle/>
        <a:p>
          <a:pPr rtl="0"/>
          <a:r>
            <a:rPr lang="en-US" dirty="0" smtClean="0"/>
            <a:t>Lyons: 3/4/2014</a:t>
          </a:r>
          <a:endParaRPr lang="en-US" dirty="0"/>
        </a:p>
      </dgm:t>
    </dgm:pt>
    <dgm:pt modelId="{C5474849-2146-4C83-9B4A-E0500E9B0527}" type="parTrans" cxnId="{186BB7C0-63DA-4D29-B280-D43B779F739F}">
      <dgm:prSet/>
      <dgm:spPr/>
      <dgm:t>
        <a:bodyPr/>
        <a:lstStyle/>
        <a:p>
          <a:endParaRPr lang="en-US"/>
        </a:p>
      </dgm:t>
    </dgm:pt>
    <dgm:pt modelId="{EDFBFB6D-0778-413B-85A6-7B627D4D3646}" type="sibTrans" cxnId="{186BB7C0-63DA-4D29-B280-D43B779F739F}">
      <dgm:prSet/>
      <dgm:spPr/>
      <dgm:t>
        <a:bodyPr/>
        <a:lstStyle/>
        <a:p>
          <a:endParaRPr lang="en-US"/>
        </a:p>
      </dgm:t>
    </dgm:pt>
    <dgm:pt modelId="{E9897535-F1C1-4F97-9BE8-0A1E40617E9B}">
      <dgm:prSet/>
      <dgm:spPr/>
      <dgm:t>
        <a:bodyPr/>
        <a:lstStyle/>
        <a:p>
          <a:pPr rtl="0"/>
          <a:r>
            <a:rPr lang="en-US" dirty="0" smtClean="0"/>
            <a:t>Kennesaw: 4/7/2014</a:t>
          </a:r>
          <a:endParaRPr lang="en-US" dirty="0"/>
        </a:p>
      </dgm:t>
    </dgm:pt>
    <dgm:pt modelId="{B6B9A557-1C85-482A-8D3F-464834447571}" type="parTrans" cxnId="{5306EE45-6DC5-4897-A740-2D1E633D81E9}">
      <dgm:prSet/>
      <dgm:spPr/>
      <dgm:t>
        <a:bodyPr/>
        <a:lstStyle/>
        <a:p>
          <a:endParaRPr lang="en-US"/>
        </a:p>
      </dgm:t>
    </dgm:pt>
    <dgm:pt modelId="{255BA82C-C4C1-469C-BB9C-D2B6F020F26E}" type="sibTrans" cxnId="{5306EE45-6DC5-4897-A740-2D1E633D81E9}">
      <dgm:prSet/>
      <dgm:spPr/>
      <dgm:t>
        <a:bodyPr/>
        <a:lstStyle/>
        <a:p>
          <a:endParaRPr lang="en-US"/>
        </a:p>
      </dgm:t>
    </dgm:pt>
    <dgm:pt modelId="{A3D2F2A1-313A-4A4A-BCC5-0ACD43CA8172}">
      <dgm:prSet/>
      <dgm:spPr/>
      <dgm:t>
        <a:bodyPr/>
        <a:lstStyle/>
        <a:p>
          <a:pPr rtl="0"/>
          <a:r>
            <a:rPr lang="en-US" dirty="0" smtClean="0"/>
            <a:t>Cedartown: 8/11/2014</a:t>
          </a:r>
          <a:endParaRPr lang="en-US" dirty="0"/>
        </a:p>
      </dgm:t>
    </dgm:pt>
    <dgm:pt modelId="{5D15037B-07EE-4211-A80A-C52BA99DF09B}" type="parTrans" cxnId="{751B6282-0FA5-4BE2-969D-AC844A363F25}">
      <dgm:prSet/>
      <dgm:spPr/>
      <dgm:t>
        <a:bodyPr/>
        <a:lstStyle/>
        <a:p>
          <a:endParaRPr lang="en-US"/>
        </a:p>
      </dgm:t>
    </dgm:pt>
    <dgm:pt modelId="{F5E24199-7979-4222-BBD6-8BDBEA4F5895}" type="sibTrans" cxnId="{751B6282-0FA5-4BE2-969D-AC844A363F25}">
      <dgm:prSet/>
      <dgm:spPr/>
      <dgm:t>
        <a:bodyPr/>
        <a:lstStyle/>
        <a:p>
          <a:endParaRPr lang="en-US"/>
        </a:p>
      </dgm:t>
    </dgm:pt>
    <dgm:pt modelId="{48C042BA-9E59-4DD2-92B8-26AC4D7BBEEA}">
      <dgm:prSet/>
      <dgm:spPr/>
      <dgm:t>
        <a:bodyPr/>
        <a:lstStyle/>
        <a:p>
          <a:pPr rtl="0"/>
          <a:r>
            <a:rPr lang="en-US" dirty="0" smtClean="0"/>
            <a:t>Americus: 9/18/2014</a:t>
          </a:r>
          <a:endParaRPr lang="en-US" dirty="0"/>
        </a:p>
      </dgm:t>
    </dgm:pt>
    <dgm:pt modelId="{FD740088-6C10-48DB-8F52-E491634A97CB}" type="parTrans" cxnId="{DE7AD9A6-A510-4F6D-9CE7-FD0612F256F9}">
      <dgm:prSet/>
      <dgm:spPr/>
      <dgm:t>
        <a:bodyPr/>
        <a:lstStyle/>
        <a:p>
          <a:endParaRPr lang="en-US"/>
        </a:p>
      </dgm:t>
    </dgm:pt>
    <dgm:pt modelId="{BEEFB884-7E01-4DE6-ACB6-38942357E315}" type="sibTrans" cxnId="{DE7AD9A6-A510-4F6D-9CE7-FD0612F256F9}">
      <dgm:prSet/>
      <dgm:spPr/>
      <dgm:t>
        <a:bodyPr/>
        <a:lstStyle/>
        <a:p>
          <a:endParaRPr lang="en-US"/>
        </a:p>
      </dgm:t>
    </dgm:pt>
    <dgm:pt modelId="{373D1E50-2B60-4ED4-8D66-EA3F53391DB1}" type="pres">
      <dgm:prSet presAssocID="{75E40A66-CB36-4728-B862-0E855F34C941}" presName="Name0" presStyleCnt="0">
        <dgm:presLayoutVars>
          <dgm:dir/>
          <dgm:animLvl val="lvl"/>
          <dgm:resizeHandles val="exact"/>
        </dgm:presLayoutVars>
      </dgm:prSet>
      <dgm:spPr/>
      <dgm:t>
        <a:bodyPr/>
        <a:lstStyle/>
        <a:p>
          <a:endParaRPr lang="en-US"/>
        </a:p>
      </dgm:t>
    </dgm:pt>
    <dgm:pt modelId="{CC6AE022-E4A5-4F34-BE0C-DC273364BECA}" type="pres">
      <dgm:prSet presAssocID="{727A05CD-415F-4FFA-B6A9-CE1013EDF0EB}" presName="parTxOnly" presStyleLbl="node1" presStyleIdx="0" presStyleCnt="6">
        <dgm:presLayoutVars>
          <dgm:chMax val="0"/>
          <dgm:chPref val="0"/>
          <dgm:bulletEnabled val="1"/>
        </dgm:presLayoutVars>
      </dgm:prSet>
      <dgm:spPr/>
      <dgm:t>
        <a:bodyPr/>
        <a:lstStyle/>
        <a:p>
          <a:endParaRPr lang="en-US"/>
        </a:p>
      </dgm:t>
    </dgm:pt>
    <dgm:pt modelId="{9259DD03-9EEE-4488-8316-7D1E98DE61E2}" type="pres">
      <dgm:prSet presAssocID="{8C82E728-D4A9-49CB-A5AA-3855D2A6B669}" presName="parTxOnlySpace" presStyleCnt="0"/>
      <dgm:spPr/>
    </dgm:pt>
    <dgm:pt modelId="{D12931B4-3274-44BA-8950-19A7CE7AEA90}" type="pres">
      <dgm:prSet presAssocID="{7BADBDC9-E8FA-491B-9DCC-C3FA32902F78}" presName="parTxOnly" presStyleLbl="node1" presStyleIdx="1" presStyleCnt="6">
        <dgm:presLayoutVars>
          <dgm:chMax val="0"/>
          <dgm:chPref val="0"/>
          <dgm:bulletEnabled val="1"/>
        </dgm:presLayoutVars>
      </dgm:prSet>
      <dgm:spPr/>
      <dgm:t>
        <a:bodyPr/>
        <a:lstStyle/>
        <a:p>
          <a:endParaRPr lang="en-US"/>
        </a:p>
      </dgm:t>
    </dgm:pt>
    <dgm:pt modelId="{476E2C04-00D4-455C-970B-18D99F8D3E32}" type="pres">
      <dgm:prSet presAssocID="{AF15381B-E8ED-4AED-92E5-DEC8EDAB8F6A}" presName="parTxOnlySpace" presStyleCnt="0"/>
      <dgm:spPr/>
    </dgm:pt>
    <dgm:pt modelId="{60319FEB-8946-46B4-9302-9E99E18D98DF}" type="pres">
      <dgm:prSet presAssocID="{9F267860-FF3D-4B7F-9DCD-E5EC43F80B50}" presName="parTxOnly" presStyleLbl="node1" presStyleIdx="2" presStyleCnt="6">
        <dgm:presLayoutVars>
          <dgm:chMax val="0"/>
          <dgm:chPref val="0"/>
          <dgm:bulletEnabled val="1"/>
        </dgm:presLayoutVars>
      </dgm:prSet>
      <dgm:spPr/>
      <dgm:t>
        <a:bodyPr/>
        <a:lstStyle/>
        <a:p>
          <a:endParaRPr lang="en-US"/>
        </a:p>
      </dgm:t>
    </dgm:pt>
    <dgm:pt modelId="{5F936247-F817-44B2-B570-AA4548510B40}" type="pres">
      <dgm:prSet presAssocID="{EDFBFB6D-0778-413B-85A6-7B627D4D3646}" presName="parTxOnlySpace" presStyleCnt="0"/>
      <dgm:spPr/>
    </dgm:pt>
    <dgm:pt modelId="{D4E4839D-440F-42B6-B89F-7C96EA36F955}" type="pres">
      <dgm:prSet presAssocID="{E9897535-F1C1-4F97-9BE8-0A1E40617E9B}" presName="parTxOnly" presStyleLbl="node1" presStyleIdx="3" presStyleCnt="6">
        <dgm:presLayoutVars>
          <dgm:chMax val="0"/>
          <dgm:chPref val="0"/>
          <dgm:bulletEnabled val="1"/>
        </dgm:presLayoutVars>
      </dgm:prSet>
      <dgm:spPr/>
      <dgm:t>
        <a:bodyPr/>
        <a:lstStyle/>
        <a:p>
          <a:endParaRPr lang="en-US"/>
        </a:p>
      </dgm:t>
    </dgm:pt>
    <dgm:pt modelId="{C1BDB966-C2B7-49A8-9FA4-0FF1F285D974}" type="pres">
      <dgm:prSet presAssocID="{255BA82C-C4C1-469C-BB9C-D2B6F020F26E}" presName="parTxOnlySpace" presStyleCnt="0"/>
      <dgm:spPr/>
    </dgm:pt>
    <dgm:pt modelId="{9163C44D-2BA1-467E-AFC3-B9A2C1F2FE84}" type="pres">
      <dgm:prSet presAssocID="{A3D2F2A1-313A-4A4A-BCC5-0ACD43CA8172}" presName="parTxOnly" presStyleLbl="node1" presStyleIdx="4" presStyleCnt="6">
        <dgm:presLayoutVars>
          <dgm:chMax val="0"/>
          <dgm:chPref val="0"/>
          <dgm:bulletEnabled val="1"/>
        </dgm:presLayoutVars>
      </dgm:prSet>
      <dgm:spPr/>
      <dgm:t>
        <a:bodyPr/>
        <a:lstStyle/>
        <a:p>
          <a:endParaRPr lang="en-US"/>
        </a:p>
      </dgm:t>
    </dgm:pt>
    <dgm:pt modelId="{94021EFF-4C58-4BD7-B642-DB236FD612F8}" type="pres">
      <dgm:prSet presAssocID="{F5E24199-7979-4222-BBD6-8BDBEA4F5895}" presName="parTxOnlySpace" presStyleCnt="0"/>
      <dgm:spPr/>
    </dgm:pt>
    <dgm:pt modelId="{B8155294-7AED-46B8-8404-5DE3DA0595F9}" type="pres">
      <dgm:prSet presAssocID="{48C042BA-9E59-4DD2-92B8-26AC4D7BBEEA}" presName="parTxOnly" presStyleLbl="node1" presStyleIdx="5" presStyleCnt="6">
        <dgm:presLayoutVars>
          <dgm:chMax val="0"/>
          <dgm:chPref val="0"/>
          <dgm:bulletEnabled val="1"/>
        </dgm:presLayoutVars>
      </dgm:prSet>
      <dgm:spPr/>
      <dgm:t>
        <a:bodyPr/>
        <a:lstStyle/>
        <a:p>
          <a:endParaRPr lang="en-US"/>
        </a:p>
      </dgm:t>
    </dgm:pt>
  </dgm:ptLst>
  <dgm:cxnLst>
    <dgm:cxn modelId="{25B5B366-2D0C-449E-838F-D3A844FD6214}" type="presOf" srcId="{727A05CD-415F-4FFA-B6A9-CE1013EDF0EB}" destId="{CC6AE022-E4A5-4F34-BE0C-DC273364BECA}" srcOrd="0" destOrd="0" presId="urn:microsoft.com/office/officeart/2005/8/layout/chevron1"/>
    <dgm:cxn modelId="{6014D629-0573-4CFF-A384-A6B52A16079A}" srcId="{75E40A66-CB36-4728-B862-0E855F34C941}" destId="{727A05CD-415F-4FFA-B6A9-CE1013EDF0EB}" srcOrd="0" destOrd="0" parTransId="{C51D8374-AA49-48CA-9519-829D691DFEB9}" sibTransId="{8C82E728-D4A9-49CB-A5AA-3855D2A6B669}"/>
    <dgm:cxn modelId="{A20A2AB4-C6DC-4E27-9B87-D8FAD8748EBC}" type="presOf" srcId="{7BADBDC9-E8FA-491B-9DCC-C3FA32902F78}" destId="{D12931B4-3274-44BA-8950-19A7CE7AEA90}" srcOrd="0" destOrd="0" presId="urn:microsoft.com/office/officeart/2005/8/layout/chevron1"/>
    <dgm:cxn modelId="{751B6282-0FA5-4BE2-969D-AC844A363F25}" srcId="{75E40A66-CB36-4728-B862-0E855F34C941}" destId="{A3D2F2A1-313A-4A4A-BCC5-0ACD43CA8172}" srcOrd="4" destOrd="0" parTransId="{5D15037B-07EE-4211-A80A-C52BA99DF09B}" sibTransId="{F5E24199-7979-4222-BBD6-8BDBEA4F5895}"/>
    <dgm:cxn modelId="{4ECBAF81-C261-42D4-8DAF-5CECFCE5B1C5}" srcId="{75E40A66-CB36-4728-B862-0E855F34C941}" destId="{7BADBDC9-E8FA-491B-9DCC-C3FA32902F78}" srcOrd="1" destOrd="0" parTransId="{EB8345C4-D74E-4EE8-B810-469AE824E169}" sibTransId="{AF15381B-E8ED-4AED-92E5-DEC8EDAB8F6A}"/>
    <dgm:cxn modelId="{186BB7C0-63DA-4D29-B280-D43B779F739F}" srcId="{75E40A66-CB36-4728-B862-0E855F34C941}" destId="{9F267860-FF3D-4B7F-9DCD-E5EC43F80B50}" srcOrd="2" destOrd="0" parTransId="{C5474849-2146-4C83-9B4A-E0500E9B0527}" sibTransId="{EDFBFB6D-0778-413B-85A6-7B627D4D3646}"/>
    <dgm:cxn modelId="{D0C36C03-D4C1-42D6-A47B-2A652C72F856}" type="presOf" srcId="{75E40A66-CB36-4728-B862-0E855F34C941}" destId="{373D1E50-2B60-4ED4-8D66-EA3F53391DB1}" srcOrd="0" destOrd="0" presId="urn:microsoft.com/office/officeart/2005/8/layout/chevron1"/>
    <dgm:cxn modelId="{8D6B82D2-D3D3-458C-93AB-58F2ECC0FFC3}" type="presOf" srcId="{A3D2F2A1-313A-4A4A-BCC5-0ACD43CA8172}" destId="{9163C44D-2BA1-467E-AFC3-B9A2C1F2FE84}" srcOrd="0" destOrd="0" presId="urn:microsoft.com/office/officeart/2005/8/layout/chevron1"/>
    <dgm:cxn modelId="{5306EE45-6DC5-4897-A740-2D1E633D81E9}" srcId="{75E40A66-CB36-4728-B862-0E855F34C941}" destId="{E9897535-F1C1-4F97-9BE8-0A1E40617E9B}" srcOrd="3" destOrd="0" parTransId="{B6B9A557-1C85-482A-8D3F-464834447571}" sibTransId="{255BA82C-C4C1-469C-BB9C-D2B6F020F26E}"/>
    <dgm:cxn modelId="{EA8F947E-06A5-4194-8123-0548795FC612}" type="presOf" srcId="{48C042BA-9E59-4DD2-92B8-26AC4D7BBEEA}" destId="{B8155294-7AED-46B8-8404-5DE3DA0595F9}" srcOrd="0" destOrd="0" presId="urn:microsoft.com/office/officeart/2005/8/layout/chevron1"/>
    <dgm:cxn modelId="{DE7AD9A6-A510-4F6D-9CE7-FD0612F256F9}" srcId="{75E40A66-CB36-4728-B862-0E855F34C941}" destId="{48C042BA-9E59-4DD2-92B8-26AC4D7BBEEA}" srcOrd="5" destOrd="0" parTransId="{FD740088-6C10-48DB-8F52-E491634A97CB}" sibTransId="{BEEFB884-7E01-4DE6-ACB6-38942357E315}"/>
    <dgm:cxn modelId="{AC1D72EA-DFAD-46F2-9C05-1F7E685C3AAA}" type="presOf" srcId="{9F267860-FF3D-4B7F-9DCD-E5EC43F80B50}" destId="{60319FEB-8946-46B4-9302-9E99E18D98DF}" srcOrd="0" destOrd="0" presId="urn:microsoft.com/office/officeart/2005/8/layout/chevron1"/>
    <dgm:cxn modelId="{269D9668-3A7F-4EE3-B0D8-4429C953FA60}" type="presOf" srcId="{E9897535-F1C1-4F97-9BE8-0A1E40617E9B}" destId="{D4E4839D-440F-42B6-B89F-7C96EA36F955}" srcOrd="0" destOrd="0" presId="urn:microsoft.com/office/officeart/2005/8/layout/chevron1"/>
    <dgm:cxn modelId="{0D7D9C1A-1EDB-4C37-BC7F-69374895003E}" type="presParOf" srcId="{373D1E50-2B60-4ED4-8D66-EA3F53391DB1}" destId="{CC6AE022-E4A5-4F34-BE0C-DC273364BECA}" srcOrd="0" destOrd="0" presId="urn:microsoft.com/office/officeart/2005/8/layout/chevron1"/>
    <dgm:cxn modelId="{E0DCF289-E901-43B0-ACFC-BE8B05E2BCD8}" type="presParOf" srcId="{373D1E50-2B60-4ED4-8D66-EA3F53391DB1}" destId="{9259DD03-9EEE-4488-8316-7D1E98DE61E2}" srcOrd="1" destOrd="0" presId="urn:microsoft.com/office/officeart/2005/8/layout/chevron1"/>
    <dgm:cxn modelId="{0992EAC1-D148-4413-AD91-8AF16DE7E40A}" type="presParOf" srcId="{373D1E50-2B60-4ED4-8D66-EA3F53391DB1}" destId="{D12931B4-3274-44BA-8950-19A7CE7AEA90}" srcOrd="2" destOrd="0" presId="urn:microsoft.com/office/officeart/2005/8/layout/chevron1"/>
    <dgm:cxn modelId="{E4CBF597-3B38-4E08-8952-27858AE555B8}" type="presParOf" srcId="{373D1E50-2B60-4ED4-8D66-EA3F53391DB1}" destId="{476E2C04-00D4-455C-970B-18D99F8D3E32}" srcOrd="3" destOrd="0" presId="urn:microsoft.com/office/officeart/2005/8/layout/chevron1"/>
    <dgm:cxn modelId="{B75F9650-F434-4117-9FE5-409359A9596B}" type="presParOf" srcId="{373D1E50-2B60-4ED4-8D66-EA3F53391DB1}" destId="{60319FEB-8946-46B4-9302-9E99E18D98DF}" srcOrd="4" destOrd="0" presId="urn:microsoft.com/office/officeart/2005/8/layout/chevron1"/>
    <dgm:cxn modelId="{F69CFB7E-0F92-4EA3-81A4-6F1D8F72814A}" type="presParOf" srcId="{373D1E50-2B60-4ED4-8D66-EA3F53391DB1}" destId="{5F936247-F817-44B2-B570-AA4548510B40}" srcOrd="5" destOrd="0" presId="urn:microsoft.com/office/officeart/2005/8/layout/chevron1"/>
    <dgm:cxn modelId="{0B5AD2D3-74F9-4268-BE79-FF7C050F9ACE}" type="presParOf" srcId="{373D1E50-2B60-4ED4-8D66-EA3F53391DB1}" destId="{D4E4839D-440F-42B6-B89F-7C96EA36F955}" srcOrd="6" destOrd="0" presId="urn:microsoft.com/office/officeart/2005/8/layout/chevron1"/>
    <dgm:cxn modelId="{BE65F70C-7F5B-4526-BFB5-AB7C69659340}" type="presParOf" srcId="{373D1E50-2B60-4ED4-8D66-EA3F53391DB1}" destId="{C1BDB966-C2B7-49A8-9FA4-0FF1F285D974}" srcOrd="7" destOrd="0" presId="urn:microsoft.com/office/officeart/2005/8/layout/chevron1"/>
    <dgm:cxn modelId="{6179B9AB-E108-4D37-A5BF-79FA0B569F48}" type="presParOf" srcId="{373D1E50-2B60-4ED4-8D66-EA3F53391DB1}" destId="{9163C44D-2BA1-467E-AFC3-B9A2C1F2FE84}" srcOrd="8" destOrd="0" presId="urn:microsoft.com/office/officeart/2005/8/layout/chevron1"/>
    <dgm:cxn modelId="{03F5D423-09B0-4107-BF3E-598FB85B23A5}" type="presParOf" srcId="{373D1E50-2B60-4ED4-8D66-EA3F53391DB1}" destId="{94021EFF-4C58-4BD7-B642-DB236FD612F8}" srcOrd="9" destOrd="0" presId="urn:microsoft.com/office/officeart/2005/8/layout/chevron1"/>
    <dgm:cxn modelId="{77054288-705B-4FAB-AA70-2BF113A8825A}" type="presParOf" srcId="{373D1E50-2B60-4ED4-8D66-EA3F53391DB1}" destId="{B8155294-7AED-46B8-8404-5DE3DA0595F9}" srcOrd="10"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FC3E79A-2D9E-4B9E-9916-4147DD61CC87}" type="doc">
      <dgm:prSet loTypeId="urn:microsoft.com/office/officeart/2005/8/layout/chevron1" loCatId="process" qsTypeId="urn:microsoft.com/office/officeart/2005/8/quickstyle/simple1" qsCatId="simple" csTypeId="urn:microsoft.com/office/officeart/2005/8/colors/accent1_2" csCatId="accent1" phldr="1"/>
      <dgm:spPr/>
      <dgm:t>
        <a:bodyPr/>
        <a:lstStyle/>
        <a:p>
          <a:endParaRPr lang="en-US"/>
        </a:p>
      </dgm:t>
    </dgm:pt>
    <dgm:pt modelId="{5AD8E188-A32A-407D-97DC-EB3F0B9F07B0}">
      <dgm:prSet/>
      <dgm:spPr/>
      <dgm:t>
        <a:bodyPr/>
        <a:lstStyle/>
        <a:p>
          <a:pPr rtl="0"/>
          <a:r>
            <a:rPr lang="en-US" dirty="0" smtClean="0"/>
            <a:t>Sandy Springs: 12/15/2015</a:t>
          </a:r>
          <a:endParaRPr lang="en-US" dirty="0"/>
        </a:p>
      </dgm:t>
    </dgm:pt>
    <dgm:pt modelId="{4B7A9864-180E-44FD-8886-C775630B655E}" type="parTrans" cxnId="{63865282-82BC-4318-B0F4-16FF99700CBC}">
      <dgm:prSet/>
      <dgm:spPr/>
      <dgm:t>
        <a:bodyPr/>
        <a:lstStyle/>
        <a:p>
          <a:endParaRPr lang="en-US"/>
        </a:p>
      </dgm:t>
    </dgm:pt>
    <dgm:pt modelId="{F27FCD0B-AA18-4CAA-87D9-E3309BFB2E6A}" type="sibTrans" cxnId="{63865282-82BC-4318-B0F4-16FF99700CBC}">
      <dgm:prSet/>
      <dgm:spPr/>
      <dgm:t>
        <a:bodyPr/>
        <a:lstStyle/>
        <a:p>
          <a:endParaRPr lang="en-US"/>
        </a:p>
      </dgm:t>
    </dgm:pt>
    <dgm:pt modelId="{72505733-3124-4EE9-9E61-89A46DB73FDA}">
      <dgm:prSet/>
      <dgm:spPr/>
      <dgm:t>
        <a:bodyPr/>
        <a:lstStyle/>
        <a:p>
          <a:pPr rtl="0"/>
          <a:r>
            <a:rPr lang="en-US" dirty="0" smtClean="0"/>
            <a:t>Acworth: 2/4/2016</a:t>
          </a:r>
          <a:endParaRPr lang="en-US" dirty="0"/>
        </a:p>
      </dgm:t>
    </dgm:pt>
    <dgm:pt modelId="{42C23D04-28DD-457C-A2C5-679700C01903}" type="parTrans" cxnId="{2C488FA8-66A0-40CE-81FB-C2BBD1958D00}">
      <dgm:prSet/>
      <dgm:spPr/>
      <dgm:t>
        <a:bodyPr/>
        <a:lstStyle/>
        <a:p>
          <a:endParaRPr lang="en-US"/>
        </a:p>
      </dgm:t>
    </dgm:pt>
    <dgm:pt modelId="{2A25DE9A-D8A0-4716-A493-63832F7A348F}" type="sibTrans" cxnId="{2C488FA8-66A0-40CE-81FB-C2BBD1958D00}">
      <dgm:prSet/>
      <dgm:spPr/>
      <dgm:t>
        <a:bodyPr/>
        <a:lstStyle/>
        <a:p>
          <a:endParaRPr lang="en-US"/>
        </a:p>
      </dgm:t>
    </dgm:pt>
    <dgm:pt modelId="{EC5ECAD9-B360-4FA8-9AB8-3CDAAFE7CD55}">
      <dgm:prSet/>
      <dgm:spPr/>
      <dgm:t>
        <a:bodyPr/>
        <a:lstStyle/>
        <a:p>
          <a:pPr rtl="0"/>
          <a:r>
            <a:rPr lang="en-US" dirty="0" smtClean="0"/>
            <a:t>Savannah: 2/18/2016</a:t>
          </a:r>
          <a:endParaRPr lang="en-US" dirty="0"/>
        </a:p>
      </dgm:t>
    </dgm:pt>
    <dgm:pt modelId="{0ED1FF65-9E51-4921-92B1-3DD660447FFD}" type="parTrans" cxnId="{CD8F049B-6FB8-4A4A-92FB-5899862B6B4E}">
      <dgm:prSet/>
      <dgm:spPr/>
      <dgm:t>
        <a:bodyPr/>
        <a:lstStyle/>
        <a:p>
          <a:endParaRPr lang="en-US"/>
        </a:p>
      </dgm:t>
    </dgm:pt>
    <dgm:pt modelId="{35ED284F-96E9-4A97-89FF-14E8560C0BEC}" type="sibTrans" cxnId="{CD8F049B-6FB8-4A4A-92FB-5899862B6B4E}">
      <dgm:prSet/>
      <dgm:spPr/>
      <dgm:t>
        <a:bodyPr/>
        <a:lstStyle/>
        <a:p>
          <a:endParaRPr lang="en-US"/>
        </a:p>
      </dgm:t>
    </dgm:pt>
    <dgm:pt modelId="{6D2E41B0-8CDB-445D-A07E-AC363FF0A6C5}">
      <dgm:prSet/>
      <dgm:spPr/>
      <dgm:t>
        <a:bodyPr/>
        <a:lstStyle/>
        <a:p>
          <a:pPr rtl="0"/>
          <a:r>
            <a:rPr lang="en-US" dirty="0" smtClean="0"/>
            <a:t>Dublin: 12/1/2016</a:t>
          </a:r>
          <a:endParaRPr lang="en-US" dirty="0"/>
        </a:p>
      </dgm:t>
    </dgm:pt>
    <dgm:pt modelId="{16A7B2A5-8A5B-44B3-BC16-88900FB52344}" type="parTrans" cxnId="{98772958-0701-40CB-A36A-1DBD15DF1A13}">
      <dgm:prSet/>
      <dgm:spPr/>
      <dgm:t>
        <a:bodyPr/>
        <a:lstStyle/>
        <a:p>
          <a:endParaRPr lang="en-US"/>
        </a:p>
      </dgm:t>
    </dgm:pt>
    <dgm:pt modelId="{82745697-C194-4AA3-8751-0B0FA7C72DDA}" type="sibTrans" cxnId="{98772958-0701-40CB-A36A-1DBD15DF1A13}">
      <dgm:prSet/>
      <dgm:spPr/>
      <dgm:t>
        <a:bodyPr/>
        <a:lstStyle/>
        <a:p>
          <a:endParaRPr lang="en-US"/>
        </a:p>
      </dgm:t>
    </dgm:pt>
    <dgm:pt modelId="{E6A6CE1E-3301-46FF-A695-EF14761974E0}">
      <dgm:prSet/>
      <dgm:spPr/>
      <dgm:t>
        <a:bodyPr/>
        <a:lstStyle/>
        <a:p>
          <a:pPr rtl="0"/>
          <a:r>
            <a:rPr lang="en-US" dirty="0" smtClean="0"/>
            <a:t>Cobb County: 7/25/2017</a:t>
          </a:r>
          <a:endParaRPr lang="en-US" dirty="0"/>
        </a:p>
      </dgm:t>
    </dgm:pt>
    <dgm:pt modelId="{F00AB9FD-1F25-4CA5-95E6-107761A26548}" type="parTrans" cxnId="{A5475D30-4985-4293-9958-0ED11E305191}">
      <dgm:prSet/>
      <dgm:spPr/>
      <dgm:t>
        <a:bodyPr/>
        <a:lstStyle/>
        <a:p>
          <a:endParaRPr lang="en-US"/>
        </a:p>
      </dgm:t>
    </dgm:pt>
    <dgm:pt modelId="{CCA51A59-0686-450F-8C38-E1CFC891B316}" type="sibTrans" cxnId="{A5475D30-4985-4293-9958-0ED11E305191}">
      <dgm:prSet/>
      <dgm:spPr/>
      <dgm:t>
        <a:bodyPr/>
        <a:lstStyle/>
        <a:p>
          <a:endParaRPr lang="en-US"/>
        </a:p>
      </dgm:t>
    </dgm:pt>
    <dgm:pt modelId="{F1BC79E6-23D1-4625-96E1-4204538749CE}">
      <dgm:prSet/>
      <dgm:spPr/>
      <dgm:t>
        <a:bodyPr/>
        <a:lstStyle/>
        <a:p>
          <a:pPr rtl="0"/>
          <a:r>
            <a:rPr lang="en-US" dirty="0" smtClean="0"/>
            <a:t>Conyers: 12/6/2017</a:t>
          </a:r>
          <a:endParaRPr lang="en-US" dirty="0"/>
        </a:p>
      </dgm:t>
    </dgm:pt>
    <dgm:pt modelId="{487BD37B-9D12-4005-8A08-C9A97AB0A5AA}" type="parTrans" cxnId="{E90FBC23-9E2F-4BEC-9C67-04A9F9419E62}">
      <dgm:prSet/>
      <dgm:spPr/>
      <dgm:t>
        <a:bodyPr/>
        <a:lstStyle/>
        <a:p>
          <a:endParaRPr lang="en-US"/>
        </a:p>
      </dgm:t>
    </dgm:pt>
    <dgm:pt modelId="{92049339-7854-4502-A7AF-6489D7714F2C}" type="sibTrans" cxnId="{E90FBC23-9E2F-4BEC-9C67-04A9F9419E62}">
      <dgm:prSet/>
      <dgm:spPr/>
      <dgm:t>
        <a:bodyPr/>
        <a:lstStyle/>
        <a:p>
          <a:endParaRPr lang="en-US"/>
        </a:p>
      </dgm:t>
    </dgm:pt>
    <dgm:pt modelId="{6EFB00B0-EBB5-422D-9D4C-BD24D18D7A03}">
      <dgm:prSet/>
      <dgm:spPr/>
      <dgm:t>
        <a:bodyPr/>
        <a:lstStyle/>
        <a:p>
          <a:pPr rtl="0"/>
          <a:r>
            <a:rPr lang="en-US" dirty="0" smtClean="0"/>
            <a:t>Rockmart: 6/9/2015</a:t>
          </a:r>
          <a:endParaRPr lang="en-US" dirty="0"/>
        </a:p>
      </dgm:t>
    </dgm:pt>
    <dgm:pt modelId="{77F6F2FB-6C75-4760-A15B-FD10BA2385ED}" type="parTrans" cxnId="{95EE3EFD-78A5-4269-B1D1-0A9910006C38}">
      <dgm:prSet/>
      <dgm:spPr/>
      <dgm:t>
        <a:bodyPr/>
        <a:lstStyle/>
        <a:p>
          <a:endParaRPr lang="en-US"/>
        </a:p>
      </dgm:t>
    </dgm:pt>
    <dgm:pt modelId="{EDF6239D-D5F1-4CA7-9638-655365AEA47E}" type="sibTrans" cxnId="{95EE3EFD-78A5-4269-B1D1-0A9910006C38}">
      <dgm:prSet/>
      <dgm:spPr/>
      <dgm:t>
        <a:bodyPr/>
        <a:lstStyle/>
        <a:p>
          <a:endParaRPr lang="en-US"/>
        </a:p>
      </dgm:t>
    </dgm:pt>
    <dgm:pt modelId="{397ABB6A-D064-4E21-938E-3EB7716A5D81}" type="pres">
      <dgm:prSet presAssocID="{BFC3E79A-2D9E-4B9E-9916-4147DD61CC87}" presName="Name0" presStyleCnt="0">
        <dgm:presLayoutVars>
          <dgm:dir/>
          <dgm:animLvl val="lvl"/>
          <dgm:resizeHandles val="exact"/>
        </dgm:presLayoutVars>
      </dgm:prSet>
      <dgm:spPr/>
      <dgm:t>
        <a:bodyPr/>
        <a:lstStyle/>
        <a:p>
          <a:endParaRPr lang="en-US"/>
        </a:p>
      </dgm:t>
    </dgm:pt>
    <dgm:pt modelId="{EE7DA90B-9D49-4D1B-8527-9B0B6F5331BF}" type="pres">
      <dgm:prSet presAssocID="{6EFB00B0-EBB5-422D-9D4C-BD24D18D7A03}" presName="parTxOnly" presStyleLbl="node1" presStyleIdx="0" presStyleCnt="7">
        <dgm:presLayoutVars>
          <dgm:chMax val="0"/>
          <dgm:chPref val="0"/>
          <dgm:bulletEnabled val="1"/>
        </dgm:presLayoutVars>
      </dgm:prSet>
      <dgm:spPr/>
      <dgm:t>
        <a:bodyPr/>
        <a:lstStyle/>
        <a:p>
          <a:endParaRPr lang="en-US"/>
        </a:p>
      </dgm:t>
    </dgm:pt>
    <dgm:pt modelId="{1E7EDBCF-FE65-4FD1-8B3E-9FDA2E299EBA}" type="pres">
      <dgm:prSet presAssocID="{EDF6239D-D5F1-4CA7-9638-655365AEA47E}" presName="parTxOnlySpace" presStyleCnt="0"/>
      <dgm:spPr/>
    </dgm:pt>
    <dgm:pt modelId="{21EAB22A-CD21-4BA3-BBFC-B84B6AF492CC}" type="pres">
      <dgm:prSet presAssocID="{5AD8E188-A32A-407D-97DC-EB3F0B9F07B0}" presName="parTxOnly" presStyleLbl="node1" presStyleIdx="1" presStyleCnt="7">
        <dgm:presLayoutVars>
          <dgm:chMax val="0"/>
          <dgm:chPref val="0"/>
          <dgm:bulletEnabled val="1"/>
        </dgm:presLayoutVars>
      </dgm:prSet>
      <dgm:spPr/>
      <dgm:t>
        <a:bodyPr/>
        <a:lstStyle/>
        <a:p>
          <a:endParaRPr lang="en-US"/>
        </a:p>
      </dgm:t>
    </dgm:pt>
    <dgm:pt modelId="{81C2445A-11EF-4873-8025-4C7C6EAEBE49}" type="pres">
      <dgm:prSet presAssocID="{F27FCD0B-AA18-4CAA-87D9-E3309BFB2E6A}" presName="parTxOnlySpace" presStyleCnt="0"/>
      <dgm:spPr/>
    </dgm:pt>
    <dgm:pt modelId="{5A3E90BB-07E8-49C4-A10B-6361C55F528E}" type="pres">
      <dgm:prSet presAssocID="{72505733-3124-4EE9-9E61-89A46DB73FDA}" presName="parTxOnly" presStyleLbl="node1" presStyleIdx="2" presStyleCnt="7">
        <dgm:presLayoutVars>
          <dgm:chMax val="0"/>
          <dgm:chPref val="0"/>
          <dgm:bulletEnabled val="1"/>
        </dgm:presLayoutVars>
      </dgm:prSet>
      <dgm:spPr/>
      <dgm:t>
        <a:bodyPr/>
        <a:lstStyle/>
        <a:p>
          <a:endParaRPr lang="en-US"/>
        </a:p>
      </dgm:t>
    </dgm:pt>
    <dgm:pt modelId="{33B00918-67B8-4098-A134-5D0C6CB501EB}" type="pres">
      <dgm:prSet presAssocID="{2A25DE9A-D8A0-4716-A493-63832F7A348F}" presName="parTxOnlySpace" presStyleCnt="0"/>
      <dgm:spPr/>
    </dgm:pt>
    <dgm:pt modelId="{2FFAC083-A996-4681-BF25-8A2E2EB477B8}" type="pres">
      <dgm:prSet presAssocID="{EC5ECAD9-B360-4FA8-9AB8-3CDAAFE7CD55}" presName="parTxOnly" presStyleLbl="node1" presStyleIdx="3" presStyleCnt="7">
        <dgm:presLayoutVars>
          <dgm:chMax val="0"/>
          <dgm:chPref val="0"/>
          <dgm:bulletEnabled val="1"/>
        </dgm:presLayoutVars>
      </dgm:prSet>
      <dgm:spPr/>
      <dgm:t>
        <a:bodyPr/>
        <a:lstStyle/>
        <a:p>
          <a:endParaRPr lang="en-US"/>
        </a:p>
      </dgm:t>
    </dgm:pt>
    <dgm:pt modelId="{A144E360-FF66-4342-9495-7BB5163CC1FD}" type="pres">
      <dgm:prSet presAssocID="{35ED284F-96E9-4A97-89FF-14E8560C0BEC}" presName="parTxOnlySpace" presStyleCnt="0"/>
      <dgm:spPr/>
    </dgm:pt>
    <dgm:pt modelId="{4588E80F-30BC-454D-B49A-8C2729152B95}" type="pres">
      <dgm:prSet presAssocID="{6D2E41B0-8CDB-445D-A07E-AC363FF0A6C5}" presName="parTxOnly" presStyleLbl="node1" presStyleIdx="4" presStyleCnt="7">
        <dgm:presLayoutVars>
          <dgm:chMax val="0"/>
          <dgm:chPref val="0"/>
          <dgm:bulletEnabled val="1"/>
        </dgm:presLayoutVars>
      </dgm:prSet>
      <dgm:spPr/>
      <dgm:t>
        <a:bodyPr/>
        <a:lstStyle/>
        <a:p>
          <a:endParaRPr lang="en-US"/>
        </a:p>
      </dgm:t>
    </dgm:pt>
    <dgm:pt modelId="{08B6BEE4-65FC-4630-BEBC-905B841331A7}" type="pres">
      <dgm:prSet presAssocID="{82745697-C194-4AA3-8751-0B0FA7C72DDA}" presName="parTxOnlySpace" presStyleCnt="0"/>
      <dgm:spPr/>
    </dgm:pt>
    <dgm:pt modelId="{4FD8613D-0DEF-47CE-B731-D01888A5054D}" type="pres">
      <dgm:prSet presAssocID="{E6A6CE1E-3301-46FF-A695-EF14761974E0}" presName="parTxOnly" presStyleLbl="node1" presStyleIdx="5" presStyleCnt="7">
        <dgm:presLayoutVars>
          <dgm:chMax val="0"/>
          <dgm:chPref val="0"/>
          <dgm:bulletEnabled val="1"/>
        </dgm:presLayoutVars>
      </dgm:prSet>
      <dgm:spPr/>
      <dgm:t>
        <a:bodyPr/>
        <a:lstStyle/>
        <a:p>
          <a:endParaRPr lang="en-US"/>
        </a:p>
      </dgm:t>
    </dgm:pt>
    <dgm:pt modelId="{398A056C-458F-4B9C-B908-CA46D9FB4F78}" type="pres">
      <dgm:prSet presAssocID="{CCA51A59-0686-450F-8C38-E1CFC891B316}" presName="parTxOnlySpace" presStyleCnt="0"/>
      <dgm:spPr/>
    </dgm:pt>
    <dgm:pt modelId="{291260BB-802E-4083-BB0F-34BB6C51BCB8}" type="pres">
      <dgm:prSet presAssocID="{F1BC79E6-23D1-4625-96E1-4204538749CE}" presName="parTxOnly" presStyleLbl="node1" presStyleIdx="6" presStyleCnt="7">
        <dgm:presLayoutVars>
          <dgm:chMax val="0"/>
          <dgm:chPref val="0"/>
          <dgm:bulletEnabled val="1"/>
        </dgm:presLayoutVars>
      </dgm:prSet>
      <dgm:spPr/>
      <dgm:t>
        <a:bodyPr/>
        <a:lstStyle/>
        <a:p>
          <a:endParaRPr lang="en-US"/>
        </a:p>
      </dgm:t>
    </dgm:pt>
  </dgm:ptLst>
  <dgm:cxnLst>
    <dgm:cxn modelId="{E90FBC23-9E2F-4BEC-9C67-04A9F9419E62}" srcId="{BFC3E79A-2D9E-4B9E-9916-4147DD61CC87}" destId="{F1BC79E6-23D1-4625-96E1-4204538749CE}" srcOrd="6" destOrd="0" parTransId="{487BD37B-9D12-4005-8A08-C9A97AB0A5AA}" sibTransId="{92049339-7854-4502-A7AF-6489D7714F2C}"/>
    <dgm:cxn modelId="{534911EF-C661-417F-89E6-6EA1677AB0D0}" type="presOf" srcId="{5AD8E188-A32A-407D-97DC-EB3F0B9F07B0}" destId="{21EAB22A-CD21-4BA3-BBFC-B84B6AF492CC}" srcOrd="0" destOrd="0" presId="urn:microsoft.com/office/officeart/2005/8/layout/chevron1"/>
    <dgm:cxn modelId="{F64C04AD-E4B1-44A0-9E60-28924F271268}" type="presOf" srcId="{6D2E41B0-8CDB-445D-A07E-AC363FF0A6C5}" destId="{4588E80F-30BC-454D-B49A-8C2729152B95}" srcOrd="0" destOrd="0" presId="urn:microsoft.com/office/officeart/2005/8/layout/chevron1"/>
    <dgm:cxn modelId="{63865282-82BC-4318-B0F4-16FF99700CBC}" srcId="{BFC3E79A-2D9E-4B9E-9916-4147DD61CC87}" destId="{5AD8E188-A32A-407D-97DC-EB3F0B9F07B0}" srcOrd="1" destOrd="0" parTransId="{4B7A9864-180E-44FD-8886-C775630B655E}" sibTransId="{F27FCD0B-AA18-4CAA-87D9-E3309BFB2E6A}"/>
    <dgm:cxn modelId="{95EE3EFD-78A5-4269-B1D1-0A9910006C38}" srcId="{BFC3E79A-2D9E-4B9E-9916-4147DD61CC87}" destId="{6EFB00B0-EBB5-422D-9D4C-BD24D18D7A03}" srcOrd="0" destOrd="0" parTransId="{77F6F2FB-6C75-4760-A15B-FD10BA2385ED}" sibTransId="{EDF6239D-D5F1-4CA7-9638-655365AEA47E}"/>
    <dgm:cxn modelId="{0FC92001-75B9-4B17-A03B-D042ED20C4AF}" type="presOf" srcId="{EC5ECAD9-B360-4FA8-9AB8-3CDAAFE7CD55}" destId="{2FFAC083-A996-4681-BF25-8A2E2EB477B8}" srcOrd="0" destOrd="0" presId="urn:microsoft.com/office/officeart/2005/8/layout/chevron1"/>
    <dgm:cxn modelId="{FA096F3A-B536-42C3-81EA-8B2D7F5DB1A7}" type="presOf" srcId="{BFC3E79A-2D9E-4B9E-9916-4147DD61CC87}" destId="{397ABB6A-D064-4E21-938E-3EB7716A5D81}" srcOrd="0" destOrd="0" presId="urn:microsoft.com/office/officeart/2005/8/layout/chevron1"/>
    <dgm:cxn modelId="{DEBBE401-DE95-46F7-96A3-31E33AE919A4}" type="presOf" srcId="{6EFB00B0-EBB5-422D-9D4C-BD24D18D7A03}" destId="{EE7DA90B-9D49-4D1B-8527-9B0B6F5331BF}" srcOrd="0" destOrd="0" presId="urn:microsoft.com/office/officeart/2005/8/layout/chevron1"/>
    <dgm:cxn modelId="{CD8F049B-6FB8-4A4A-92FB-5899862B6B4E}" srcId="{BFC3E79A-2D9E-4B9E-9916-4147DD61CC87}" destId="{EC5ECAD9-B360-4FA8-9AB8-3CDAAFE7CD55}" srcOrd="3" destOrd="0" parTransId="{0ED1FF65-9E51-4921-92B1-3DD660447FFD}" sibTransId="{35ED284F-96E9-4A97-89FF-14E8560C0BEC}"/>
    <dgm:cxn modelId="{A5475D30-4985-4293-9958-0ED11E305191}" srcId="{BFC3E79A-2D9E-4B9E-9916-4147DD61CC87}" destId="{E6A6CE1E-3301-46FF-A695-EF14761974E0}" srcOrd="5" destOrd="0" parTransId="{F00AB9FD-1F25-4CA5-95E6-107761A26548}" sibTransId="{CCA51A59-0686-450F-8C38-E1CFC891B316}"/>
    <dgm:cxn modelId="{8B1F378B-03E2-4844-A49B-1AA4EA7309AD}" type="presOf" srcId="{72505733-3124-4EE9-9E61-89A46DB73FDA}" destId="{5A3E90BB-07E8-49C4-A10B-6361C55F528E}" srcOrd="0" destOrd="0" presId="urn:microsoft.com/office/officeart/2005/8/layout/chevron1"/>
    <dgm:cxn modelId="{5A672820-545D-4E6C-A4D8-035C6DFD151D}" type="presOf" srcId="{F1BC79E6-23D1-4625-96E1-4204538749CE}" destId="{291260BB-802E-4083-BB0F-34BB6C51BCB8}" srcOrd="0" destOrd="0" presId="urn:microsoft.com/office/officeart/2005/8/layout/chevron1"/>
    <dgm:cxn modelId="{2C488FA8-66A0-40CE-81FB-C2BBD1958D00}" srcId="{BFC3E79A-2D9E-4B9E-9916-4147DD61CC87}" destId="{72505733-3124-4EE9-9E61-89A46DB73FDA}" srcOrd="2" destOrd="0" parTransId="{42C23D04-28DD-457C-A2C5-679700C01903}" sibTransId="{2A25DE9A-D8A0-4716-A493-63832F7A348F}"/>
    <dgm:cxn modelId="{98772958-0701-40CB-A36A-1DBD15DF1A13}" srcId="{BFC3E79A-2D9E-4B9E-9916-4147DD61CC87}" destId="{6D2E41B0-8CDB-445D-A07E-AC363FF0A6C5}" srcOrd="4" destOrd="0" parTransId="{16A7B2A5-8A5B-44B3-BC16-88900FB52344}" sibTransId="{82745697-C194-4AA3-8751-0B0FA7C72DDA}"/>
    <dgm:cxn modelId="{56AF1F04-F194-4510-BA47-E0C448136EC0}" type="presOf" srcId="{E6A6CE1E-3301-46FF-A695-EF14761974E0}" destId="{4FD8613D-0DEF-47CE-B731-D01888A5054D}" srcOrd="0" destOrd="0" presId="urn:microsoft.com/office/officeart/2005/8/layout/chevron1"/>
    <dgm:cxn modelId="{746C36CD-425F-4413-BE3F-4010448D3409}" type="presParOf" srcId="{397ABB6A-D064-4E21-938E-3EB7716A5D81}" destId="{EE7DA90B-9D49-4D1B-8527-9B0B6F5331BF}" srcOrd="0" destOrd="0" presId="urn:microsoft.com/office/officeart/2005/8/layout/chevron1"/>
    <dgm:cxn modelId="{D2231E5D-52EB-40FF-AA5D-F2FC33E21B82}" type="presParOf" srcId="{397ABB6A-D064-4E21-938E-3EB7716A5D81}" destId="{1E7EDBCF-FE65-4FD1-8B3E-9FDA2E299EBA}" srcOrd="1" destOrd="0" presId="urn:microsoft.com/office/officeart/2005/8/layout/chevron1"/>
    <dgm:cxn modelId="{FE7E35AB-94AC-43C0-8269-6D87DA8E32AB}" type="presParOf" srcId="{397ABB6A-D064-4E21-938E-3EB7716A5D81}" destId="{21EAB22A-CD21-4BA3-BBFC-B84B6AF492CC}" srcOrd="2" destOrd="0" presId="urn:microsoft.com/office/officeart/2005/8/layout/chevron1"/>
    <dgm:cxn modelId="{3273DC61-8E7F-41F9-8637-A651139CC685}" type="presParOf" srcId="{397ABB6A-D064-4E21-938E-3EB7716A5D81}" destId="{81C2445A-11EF-4873-8025-4C7C6EAEBE49}" srcOrd="3" destOrd="0" presId="urn:microsoft.com/office/officeart/2005/8/layout/chevron1"/>
    <dgm:cxn modelId="{8269B2C0-83CE-4329-9D30-05A2797B74D0}" type="presParOf" srcId="{397ABB6A-D064-4E21-938E-3EB7716A5D81}" destId="{5A3E90BB-07E8-49C4-A10B-6361C55F528E}" srcOrd="4" destOrd="0" presId="urn:microsoft.com/office/officeart/2005/8/layout/chevron1"/>
    <dgm:cxn modelId="{2D6484A9-9E7E-40DE-B537-2BBB36D96EAA}" type="presParOf" srcId="{397ABB6A-D064-4E21-938E-3EB7716A5D81}" destId="{33B00918-67B8-4098-A134-5D0C6CB501EB}" srcOrd="5" destOrd="0" presId="urn:microsoft.com/office/officeart/2005/8/layout/chevron1"/>
    <dgm:cxn modelId="{58ED79FE-3FC8-4D80-B8B6-3344EE5B7940}" type="presParOf" srcId="{397ABB6A-D064-4E21-938E-3EB7716A5D81}" destId="{2FFAC083-A996-4681-BF25-8A2E2EB477B8}" srcOrd="6" destOrd="0" presId="urn:microsoft.com/office/officeart/2005/8/layout/chevron1"/>
    <dgm:cxn modelId="{D763A3D1-360D-4C90-8256-A754AD18C5E7}" type="presParOf" srcId="{397ABB6A-D064-4E21-938E-3EB7716A5D81}" destId="{A144E360-FF66-4342-9495-7BB5163CC1FD}" srcOrd="7" destOrd="0" presId="urn:microsoft.com/office/officeart/2005/8/layout/chevron1"/>
    <dgm:cxn modelId="{B8C6B7BA-7064-4507-97CC-4EF6987FA88C}" type="presParOf" srcId="{397ABB6A-D064-4E21-938E-3EB7716A5D81}" destId="{4588E80F-30BC-454D-B49A-8C2729152B95}" srcOrd="8" destOrd="0" presId="urn:microsoft.com/office/officeart/2005/8/layout/chevron1"/>
    <dgm:cxn modelId="{A5974CA6-8463-4626-8DFA-8BC168BFD21A}" type="presParOf" srcId="{397ABB6A-D064-4E21-938E-3EB7716A5D81}" destId="{08B6BEE4-65FC-4630-BEBC-905B841331A7}" srcOrd="9" destOrd="0" presId="urn:microsoft.com/office/officeart/2005/8/layout/chevron1"/>
    <dgm:cxn modelId="{E0BCB117-A134-4706-B697-AE49D2B77788}" type="presParOf" srcId="{397ABB6A-D064-4E21-938E-3EB7716A5D81}" destId="{4FD8613D-0DEF-47CE-B731-D01888A5054D}" srcOrd="10" destOrd="0" presId="urn:microsoft.com/office/officeart/2005/8/layout/chevron1"/>
    <dgm:cxn modelId="{6AEDBC58-AD51-492C-AD1C-6FA5588874EC}" type="presParOf" srcId="{397ABB6A-D064-4E21-938E-3EB7716A5D81}" destId="{398A056C-458F-4B9C-B908-CA46D9FB4F78}" srcOrd="11" destOrd="0" presId="urn:microsoft.com/office/officeart/2005/8/layout/chevron1"/>
    <dgm:cxn modelId="{7EC52B48-650C-4B4B-8519-9720CD9B66FA}" type="presParOf" srcId="{397ABB6A-D064-4E21-938E-3EB7716A5D81}" destId="{291260BB-802E-4083-BB0F-34BB6C51BCB8}" srcOrd="12" destOrd="0" presId="urn:microsoft.com/office/officeart/2005/8/layout/chevron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8FD43B-E7FC-4CC1-B345-B347A8E5D41D}">
      <dsp:nvSpPr>
        <dsp:cNvPr id="0" name=""/>
        <dsp:cNvSpPr/>
      </dsp:nvSpPr>
      <dsp:spPr>
        <a:xfrm rot="5400000">
          <a:off x="4888477" y="-1938994"/>
          <a:ext cx="923048" cy="503529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rtl="0">
            <a:lnSpc>
              <a:spcPct val="90000"/>
            </a:lnSpc>
            <a:spcBef>
              <a:spcPct val="0"/>
            </a:spcBef>
            <a:spcAft>
              <a:spcPct val="15000"/>
            </a:spcAft>
            <a:buChar char="••"/>
          </a:pPr>
          <a:r>
            <a:rPr lang="en-US" sz="2000" kern="1200" dirty="0" smtClean="0"/>
            <a:t>Set by applying higher factor to ordinary millage rate while property maintained in blighted condition</a:t>
          </a:r>
          <a:endParaRPr lang="en-US" sz="2000" kern="1200" dirty="0"/>
        </a:p>
      </dsp:txBody>
      <dsp:txXfrm rot="-5400000">
        <a:off x="2832354" y="162188"/>
        <a:ext cx="4990237" cy="832930"/>
      </dsp:txXfrm>
    </dsp:sp>
    <dsp:sp modelId="{8B39EAE4-0326-49CE-9447-BC8B134D6741}">
      <dsp:nvSpPr>
        <dsp:cNvPr id="0" name=""/>
        <dsp:cNvSpPr/>
      </dsp:nvSpPr>
      <dsp:spPr>
        <a:xfrm>
          <a:off x="0" y="1748"/>
          <a:ext cx="2832354" cy="11538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dirty="0" smtClean="0"/>
            <a:t>Specify increased rate of ad valorem tax </a:t>
          </a:r>
          <a:endParaRPr lang="en-US" sz="2000" kern="1200" dirty="0"/>
        </a:p>
      </dsp:txBody>
      <dsp:txXfrm>
        <a:off x="56324" y="58072"/>
        <a:ext cx="2719706" cy="1041163"/>
      </dsp:txXfrm>
    </dsp:sp>
    <dsp:sp modelId="{F10D2664-680B-4F07-B741-2B54BEB70429}">
      <dsp:nvSpPr>
        <dsp:cNvPr id="0" name=""/>
        <dsp:cNvSpPr/>
      </dsp:nvSpPr>
      <dsp:spPr>
        <a:xfrm rot="5400000">
          <a:off x="4888477" y="-727492"/>
          <a:ext cx="923048" cy="503529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rtl="0">
            <a:lnSpc>
              <a:spcPct val="90000"/>
            </a:lnSpc>
            <a:spcBef>
              <a:spcPct val="0"/>
            </a:spcBef>
            <a:spcAft>
              <a:spcPct val="15000"/>
            </a:spcAft>
            <a:buChar char="••"/>
          </a:pPr>
          <a:r>
            <a:rPr lang="en-US" sz="2000" kern="1200" dirty="0" smtClean="0"/>
            <a:t>Set by applying lower factor to ordinary millage rate for a number of years</a:t>
          </a:r>
          <a:endParaRPr lang="en-US" sz="2000" kern="1200" dirty="0"/>
        </a:p>
      </dsp:txBody>
      <dsp:txXfrm rot="-5400000">
        <a:off x="2832354" y="1373690"/>
        <a:ext cx="4990237" cy="832930"/>
      </dsp:txXfrm>
    </dsp:sp>
    <dsp:sp modelId="{4CD990FA-F76E-4001-9FE7-276902FF958B}">
      <dsp:nvSpPr>
        <dsp:cNvPr id="0" name=""/>
        <dsp:cNvSpPr/>
      </dsp:nvSpPr>
      <dsp:spPr>
        <a:xfrm>
          <a:off x="0" y="1213249"/>
          <a:ext cx="2832354" cy="11538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dirty="0" smtClean="0"/>
            <a:t>Specify decreased rate of tax after rehabilitation</a:t>
          </a:r>
          <a:endParaRPr lang="en-US" sz="2000" kern="1200" dirty="0"/>
        </a:p>
      </dsp:txBody>
      <dsp:txXfrm>
        <a:off x="56324" y="1269573"/>
        <a:ext cx="2719706" cy="1041163"/>
      </dsp:txXfrm>
    </dsp:sp>
    <dsp:sp modelId="{5188F213-A49A-4D44-B0D7-AB3D7FB9C181}">
      <dsp:nvSpPr>
        <dsp:cNvPr id="0" name=""/>
        <dsp:cNvSpPr/>
      </dsp:nvSpPr>
      <dsp:spPr>
        <a:xfrm rot="5400000">
          <a:off x="4888477" y="484009"/>
          <a:ext cx="923048" cy="5035296"/>
        </a:xfrm>
        <a:prstGeom prst="round2Same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l" defTabSz="889000" rtl="0">
            <a:lnSpc>
              <a:spcPct val="90000"/>
            </a:lnSpc>
            <a:spcBef>
              <a:spcPct val="0"/>
            </a:spcBef>
            <a:spcAft>
              <a:spcPct val="15000"/>
            </a:spcAft>
            <a:buChar char="••"/>
          </a:pPr>
          <a:r>
            <a:rPr lang="en-US" sz="2000" kern="1200" dirty="0" smtClean="0"/>
            <a:t>Discretionary – May separate revenues to be used only for community redevelopment</a:t>
          </a:r>
          <a:endParaRPr lang="en-US" sz="2000" kern="1200" dirty="0"/>
        </a:p>
      </dsp:txBody>
      <dsp:txXfrm rot="-5400000">
        <a:off x="2832354" y="2585192"/>
        <a:ext cx="4990237" cy="832930"/>
      </dsp:txXfrm>
    </dsp:sp>
    <dsp:sp modelId="{A021A198-5327-451D-84CE-6A8D4E9B2674}">
      <dsp:nvSpPr>
        <dsp:cNvPr id="0" name=""/>
        <dsp:cNvSpPr/>
      </dsp:nvSpPr>
      <dsp:spPr>
        <a:xfrm>
          <a:off x="0" y="2424751"/>
          <a:ext cx="2832354" cy="115381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lvl="0" algn="ctr" defTabSz="889000" rtl="0">
            <a:lnSpc>
              <a:spcPct val="90000"/>
            </a:lnSpc>
            <a:spcBef>
              <a:spcPct val="0"/>
            </a:spcBef>
            <a:spcAft>
              <a:spcPct val="35000"/>
            </a:spcAft>
          </a:pPr>
          <a:r>
            <a:rPr lang="en-US" sz="2000" kern="1200" dirty="0" smtClean="0"/>
            <a:t>Segregation of Funds</a:t>
          </a:r>
          <a:endParaRPr lang="en-US" sz="2000" kern="1200" dirty="0"/>
        </a:p>
      </dsp:txBody>
      <dsp:txXfrm>
        <a:off x="56324" y="2481075"/>
        <a:ext cx="2719706" cy="10411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733B74-6CB6-40C8-AB17-C4383B4B17F4}">
      <dsp:nvSpPr>
        <dsp:cNvPr id="0" name=""/>
        <dsp:cNvSpPr/>
      </dsp:nvSpPr>
      <dsp:spPr>
        <a:xfrm>
          <a:off x="7226" y="0"/>
          <a:ext cx="2159792" cy="12958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1. Inspection of the Property</a:t>
          </a:r>
          <a:endParaRPr lang="en-US" sz="2000" kern="1200" dirty="0"/>
        </a:p>
      </dsp:txBody>
      <dsp:txXfrm>
        <a:off x="45181" y="37955"/>
        <a:ext cx="2083882" cy="1219965"/>
      </dsp:txXfrm>
    </dsp:sp>
    <dsp:sp modelId="{5CAE0D39-458F-41B4-B6F6-378A104853E7}">
      <dsp:nvSpPr>
        <dsp:cNvPr id="0" name=""/>
        <dsp:cNvSpPr/>
      </dsp:nvSpPr>
      <dsp:spPr>
        <a:xfrm>
          <a:off x="2367630" y="380123"/>
          <a:ext cx="425298" cy="5356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dirty="0"/>
        </a:p>
      </dsp:txBody>
      <dsp:txXfrm>
        <a:off x="2367630" y="487249"/>
        <a:ext cx="297709" cy="321376"/>
      </dsp:txXfrm>
    </dsp:sp>
    <dsp:sp modelId="{178C5B2A-55A1-45B0-9425-CCF9CD272244}">
      <dsp:nvSpPr>
        <dsp:cNvPr id="0" name=""/>
        <dsp:cNvSpPr/>
      </dsp:nvSpPr>
      <dsp:spPr>
        <a:xfrm>
          <a:off x="2969467" y="0"/>
          <a:ext cx="2159792" cy="12958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2. Written inspection report</a:t>
          </a:r>
          <a:endParaRPr lang="en-US" sz="2000" kern="1200" dirty="0"/>
        </a:p>
      </dsp:txBody>
      <dsp:txXfrm>
        <a:off x="3007422" y="37955"/>
        <a:ext cx="2083882" cy="1219965"/>
      </dsp:txXfrm>
    </dsp:sp>
    <dsp:sp modelId="{5F58A13B-6B31-414A-B189-9B85057740F4}">
      <dsp:nvSpPr>
        <dsp:cNvPr id="0" name=""/>
        <dsp:cNvSpPr/>
      </dsp:nvSpPr>
      <dsp:spPr>
        <a:xfrm>
          <a:off x="5327885" y="380123"/>
          <a:ext cx="421085" cy="5356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66800">
            <a:lnSpc>
              <a:spcPct val="90000"/>
            </a:lnSpc>
            <a:spcBef>
              <a:spcPct val="0"/>
            </a:spcBef>
            <a:spcAft>
              <a:spcPct val="35000"/>
            </a:spcAft>
          </a:pPr>
          <a:endParaRPr lang="en-US" sz="2400" kern="1200" dirty="0"/>
        </a:p>
      </dsp:txBody>
      <dsp:txXfrm>
        <a:off x="5327885" y="487249"/>
        <a:ext cx="294760" cy="321376"/>
      </dsp:txXfrm>
    </dsp:sp>
    <dsp:sp modelId="{B1EB7F6F-4207-4CD2-8368-CD1FD976DA90}">
      <dsp:nvSpPr>
        <dsp:cNvPr id="0" name=""/>
        <dsp:cNvSpPr/>
      </dsp:nvSpPr>
      <dsp:spPr>
        <a:xfrm>
          <a:off x="5923761" y="0"/>
          <a:ext cx="2159792" cy="129587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3. Written determination</a:t>
          </a:r>
          <a:endParaRPr lang="en-US" sz="2000" kern="1200" dirty="0"/>
        </a:p>
      </dsp:txBody>
      <dsp:txXfrm>
        <a:off x="5961716" y="37955"/>
        <a:ext cx="2083882" cy="121996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733B74-6CB6-40C8-AB17-C4383B4B17F4}">
      <dsp:nvSpPr>
        <dsp:cNvPr id="0" name=""/>
        <dsp:cNvSpPr/>
      </dsp:nvSpPr>
      <dsp:spPr>
        <a:xfrm>
          <a:off x="7226" y="0"/>
          <a:ext cx="2159792" cy="14173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4. Written notice to property owner</a:t>
          </a:r>
          <a:endParaRPr lang="en-US" sz="1800" kern="1200" dirty="0"/>
        </a:p>
      </dsp:txBody>
      <dsp:txXfrm>
        <a:off x="48739" y="41513"/>
        <a:ext cx="2076766" cy="1334337"/>
      </dsp:txXfrm>
    </dsp:sp>
    <dsp:sp modelId="{5CAE0D39-458F-41B4-B6F6-378A104853E7}">
      <dsp:nvSpPr>
        <dsp:cNvPr id="0" name=""/>
        <dsp:cNvSpPr/>
      </dsp:nvSpPr>
      <dsp:spPr>
        <a:xfrm>
          <a:off x="2367630" y="440867"/>
          <a:ext cx="425298" cy="5356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a:p>
      </dsp:txBody>
      <dsp:txXfrm>
        <a:off x="2367630" y="547993"/>
        <a:ext cx="297709" cy="321376"/>
      </dsp:txXfrm>
    </dsp:sp>
    <dsp:sp modelId="{178C5B2A-55A1-45B0-9425-CCF9CD272244}">
      <dsp:nvSpPr>
        <dsp:cNvPr id="0" name=""/>
        <dsp:cNvSpPr/>
      </dsp:nvSpPr>
      <dsp:spPr>
        <a:xfrm>
          <a:off x="2969467" y="0"/>
          <a:ext cx="2159792" cy="14173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5. Notice of where and when owner can view determination; request hearing</a:t>
          </a:r>
          <a:endParaRPr lang="en-US" sz="1800" kern="1200" dirty="0"/>
        </a:p>
      </dsp:txBody>
      <dsp:txXfrm>
        <a:off x="3010980" y="41513"/>
        <a:ext cx="2076766" cy="1334337"/>
      </dsp:txXfrm>
    </dsp:sp>
    <dsp:sp modelId="{5F58A13B-6B31-414A-B189-9B85057740F4}">
      <dsp:nvSpPr>
        <dsp:cNvPr id="0" name=""/>
        <dsp:cNvSpPr/>
      </dsp:nvSpPr>
      <dsp:spPr>
        <a:xfrm>
          <a:off x="5327885" y="440867"/>
          <a:ext cx="421085" cy="5356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a:p>
      </dsp:txBody>
      <dsp:txXfrm>
        <a:off x="5327885" y="547993"/>
        <a:ext cx="294760" cy="321376"/>
      </dsp:txXfrm>
    </dsp:sp>
    <dsp:sp modelId="{B1EB7F6F-4207-4CD2-8368-CD1FD976DA90}">
      <dsp:nvSpPr>
        <dsp:cNvPr id="0" name=""/>
        <dsp:cNvSpPr/>
      </dsp:nvSpPr>
      <dsp:spPr>
        <a:xfrm>
          <a:off x="5923761" y="0"/>
          <a:ext cx="2159792" cy="141736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smtClean="0"/>
            <a:t>6. Municipal court sets hearing date; provide notice</a:t>
          </a:r>
          <a:endParaRPr lang="en-US" sz="1800" kern="1200" dirty="0"/>
        </a:p>
      </dsp:txBody>
      <dsp:txXfrm>
        <a:off x="5965274" y="41513"/>
        <a:ext cx="2076766" cy="13343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733B74-6CB6-40C8-AB17-C4383B4B17F4}">
      <dsp:nvSpPr>
        <dsp:cNvPr id="0" name=""/>
        <dsp:cNvSpPr/>
      </dsp:nvSpPr>
      <dsp:spPr>
        <a:xfrm>
          <a:off x="1049" y="0"/>
          <a:ext cx="2238389" cy="13414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7. Burden on the city; municipal court written determination</a:t>
          </a:r>
          <a:endParaRPr lang="en-US" sz="2000" kern="1200" dirty="0"/>
        </a:p>
      </dsp:txBody>
      <dsp:txXfrm>
        <a:off x="40340" y="39291"/>
        <a:ext cx="2159807" cy="1262897"/>
      </dsp:txXfrm>
    </dsp:sp>
    <dsp:sp modelId="{5CAE0D39-458F-41B4-B6F6-378A104853E7}">
      <dsp:nvSpPr>
        <dsp:cNvPr id="0" name=""/>
        <dsp:cNvSpPr/>
      </dsp:nvSpPr>
      <dsp:spPr>
        <a:xfrm>
          <a:off x="2447352" y="393179"/>
          <a:ext cx="440775" cy="55512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endParaRPr lang="en-US" sz="2500" kern="1200" dirty="0"/>
        </a:p>
      </dsp:txBody>
      <dsp:txXfrm>
        <a:off x="2447352" y="504203"/>
        <a:ext cx="308543" cy="333072"/>
      </dsp:txXfrm>
    </dsp:sp>
    <dsp:sp modelId="{178C5B2A-55A1-45B0-9425-CCF9CD272244}">
      <dsp:nvSpPr>
        <dsp:cNvPr id="0" name=""/>
        <dsp:cNvSpPr/>
      </dsp:nvSpPr>
      <dsp:spPr>
        <a:xfrm>
          <a:off x="3071090" y="0"/>
          <a:ext cx="2238389" cy="13414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n-US" sz="2000" kern="1200" dirty="0" smtClean="0"/>
            <a:t>8. Appeal to Superior Court</a:t>
          </a:r>
          <a:endParaRPr lang="en-US" sz="2000" kern="1200" dirty="0"/>
        </a:p>
      </dsp:txBody>
      <dsp:txXfrm>
        <a:off x="3110381" y="39291"/>
        <a:ext cx="2159807" cy="126289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6AE022-E4A5-4F34-BE0C-DC273364BECA}">
      <dsp:nvSpPr>
        <dsp:cNvPr id="0" name=""/>
        <dsp:cNvSpPr/>
      </dsp:nvSpPr>
      <dsp:spPr>
        <a:xfrm>
          <a:off x="3944" y="678422"/>
          <a:ext cx="1467535" cy="58701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rtl="0">
            <a:lnSpc>
              <a:spcPct val="90000"/>
            </a:lnSpc>
            <a:spcBef>
              <a:spcPct val="0"/>
            </a:spcBef>
            <a:spcAft>
              <a:spcPct val="35000"/>
            </a:spcAft>
          </a:pPr>
          <a:r>
            <a:rPr lang="en-US" sz="1100" kern="1200" dirty="0" smtClean="0"/>
            <a:t>Albany: 10/28/2008</a:t>
          </a:r>
          <a:endParaRPr lang="en-US" sz="1100" kern="1200" dirty="0"/>
        </a:p>
      </dsp:txBody>
      <dsp:txXfrm>
        <a:off x="297451" y="678422"/>
        <a:ext cx="880521" cy="587014"/>
      </dsp:txXfrm>
    </dsp:sp>
    <dsp:sp modelId="{D12931B4-3274-44BA-8950-19A7CE7AEA90}">
      <dsp:nvSpPr>
        <dsp:cNvPr id="0" name=""/>
        <dsp:cNvSpPr/>
      </dsp:nvSpPr>
      <dsp:spPr>
        <a:xfrm>
          <a:off x="1324727" y="678422"/>
          <a:ext cx="1467535" cy="58701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rtl="0">
            <a:lnSpc>
              <a:spcPct val="90000"/>
            </a:lnSpc>
            <a:spcBef>
              <a:spcPct val="0"/>
            </a:spcBef>
            <a:spcAft>
              <a:spcPct val="35000"/>
            </a:spcAft>
          </a:pPr>
          <a:r>
            <a:rPr lang="en-US" sz="1100" kern="1200" dirty="0" smtClean="0"/>
            <a:t>Griffin: 5/12/2009</a:t>
          </a:r>
          <a:endParaRPr lang="en-US" sz="1100" kern="1200" dirty="0"/>
        </a:p>
      </dsp:txBody>
      <dsp:txXfrm>
        <a:off x="1618234" y="678422"/>
        <a:ext cx="880521" cy="587014"/>
      </dsp:txXfrm>
    </dsp:sp>
    <dsp:sp modelId="{60319FEB-8946-46B4-9302-9E99E18D98DF}">
      <dsp:nvSpPr>
        <dsp:cNvPr id="0" name=""/>
        <dsp:cNvSpPr/>
      </dsp:nvSpPr>
      <dsp:spPr>
        <a:xfrm>
          <a:off x="2645509" y="678422"/>
          <a:ext cx="1467535" cy="58701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rtl="0">
            <a:lnSpc>
              <a:spcPct val="90000"/>
            </a:lnSpc>
            <a:spcBef>
              <a:spcPct val="0"/>
            </a:spcBef>
            <a:spcAft>
              <a:spcPct val="35000"/>
            </a:spcAft>
          </a:pPr>
          <a:r>
            <a:rPr lang="en-US" sz="1100" kern="1200" dirty="0" smtClean="0"/>
            <a:t>Lyons: 3/4/2014</a:t>
          </a:r>
          <a:endParaRPr lang="en-US" sz="1100" kern="1200" dirty="0"/>
        </a:p>
      </dsp:txBody>
      <dsp:txXfrm>
        <a:off x="2939016" y="678422"/>
        <a:ext cx="880521" cy="587014"/>
      </dsp:txXfrm>
    </dsp:sp>
    <dsp:sp modelId="{D4E4839D-440F-42B6-B89F-7C96EA36F955}">
      <dsp:nvSpPr>
        <dsp:cNvPr id="0" name=""/>
        <dsp:cNvSpPr/>
      </dsp:nvSpPr>
      <dsp:spPr>
        <a:xfrm>
          <a:off x="3966291" y="678422"/>
          <a:ext cx="1467535" cy="58701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rtl="0">
            <a:lnSpc>
              <a:spcPct val="90000"/>
            </a:lnSpc>
            <a:spcBef>
              <a:spcPct val="0"/>
            </a:spcBef>
            <a:spcAft>
              <a:spcPct val="35000"/>
            </a:spcAft>
          </a:pPr>
          <a:r>
            <a:rPr lang="en-US" sz="1100" kern="1200" dirty="0" smtClean="0"/>
            <a:t>Kennesaw: 4/7/2014</a:t>
          </a:r>
          <a:endParaRPr lang="en-US" sz="1100" kern="1200" dirty="0"/>
        </a:p>
      </dsp:txBody>
      <dsp:txXfrm>
        <a:off x="4259798" y="678422"/>
        <a:ext cx="880521" cy="587014"/>
      </dsp:txXfrm>
    </dsp:sp>
    <dsp:sp modelId="{9163C44D-2BA1-467E-AFC3-B9A2C1F2FE84}">
      <dsp:nvSpPr>
        <dsp:cNvPr id="0" name=""/>
        <dsp:cNvSpPr/>
      </dsp:nvSpPr>
      <dsp:spPr>
        <a:xfrm>
          <a:off x="5287073" y="678422"/>
          <a:ext cx="1467535" cy="58701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rtl="0">
            <a:lnSpc>
              <a:spcPct val="90000"/>
            </a:lnSpc>
            <a:spcBef>
              <a:spcPct val="0"/>
            </a:spcBef>
            <a:spcAft>
              <a:spcPct val="35000"/>
            </a:spcAft>
          </a:pPr>
          <a:r>
            <a:rPr lang="en-US" sz="1100" kern="1200" dirty="0" smtClean="0"/>
            <a:t>Cedartown: 8/11/2014</a:t>
          </a:r>
          <a:endParaRPr lang="en-US" sz="1100" kern="1200" dirty="0"/>
        </a:p>
      </dsp:txBody>
      <dsp:txXfrm>
        <a:off x="5580580" y="678422"/>
        <a:ext cx="880521" cy="587014"/>
      </dsp:txXfrm>
    </dsp:sp>
    <dsp:sp modelId="{B8155294-7AED-46B8-8404-5DE3DA0595F9}">
      <dsp:nvSpPr>
        <dsp:cNvPr id="0" name=""/>
        <dsp:cNvSpPr/>
      </dsp:nvSpPr>
      <dsp:spPr>
        <a:xfrm>
          <a:off x="6607855" y="678422"/>
          <a:ext cx="1467535" cy="58701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lvl="0" algn="ctr" defTabSz="488950" rtl="0">
            <a:lnSpc>
              <a:spcPct val="90000"/>
            </a:lnSpc>
            <a:spcBef>
              <a:spcPct val="0"/>
            </a:spcBef>
            <a:spcAft>
              <a:spcPct val="35000"/>
            </a:spcAft>
          </a:pPr>
          <a:r>
            <a:rPr lang="en-US" sz="1100" kern="1200" dirty="0" smtClean="0"/>
            <a:t>Americus: 9/18/2014</a:t>
          </a:r>
          <a:endParaRPr lang="en-US" sz="1100" kern="1200" dirty="0"/>
        </a:p>
      </dsp:txBody>
      <dsp:txXfrm>
        <a:off x="6901362" y="678422"/>
        <a:ext cx="880521" cy="5870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7DA90B-9D49-4D1B-8527-9B0B6F5331BF}">
      <dsp:nvSpPr>
        <dsp:cNvPr id="0" name=""/>
        <dsp:cNvSpPr/>
      </dsp:nvSpPr>
      <dsp:spPr>
        <a:xfrm>
          <a:off x="0" y="968161"/>
          <a:ext cx="1262396" cy="50495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rtl="0">
            <a:lnSpc>
              <a:spcPct val="90000"/>
            </a:lnSpc>
            <a:spcBef>
              <a:spcPct val="0"/>
            </a:spcBef>
            <a:spcAft>
              <a:spcPct val="35000"/>
            </a:spcAft>
          </a:pPr>
          <a:r>
            <a:rPr lang="en-US" sz="1000" kern="1200" dirty="0" smtClean="0"/>
            <a:t>Rockmart: 6/9/2015</a:t>
          </a:r>
          <a:endParaRPr lang="en-US" sz="1000" kern="1200" dirty="0"/>
        </a:p>
      </dsp:txBody>
      <dsp:txXfrm>
        <a:off x="252479" y="968161"/>
        <a:ext cx="757438" cy="504958"/>
      </dsp:txXfrm>
    </dsp:sp>
    <dsp:sp modelId="{21EAB22A-CD21-4BA3-BBFC-B84B6AF492CC}">
      <dsp:nvSpPr>
        <dsp:cNvPr id="0" name=""/>
        <dsp:cNvSpPr/>
      </dsp:nvSpPr>
      <dsp:spPr>
        <a:xfrm>
          <a:off x="1136156" y="968161"/>
          <a:ext cx="1262396" cy="50495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rtl="0">
            <a:lnSpc>
              <a:spcPct val="90000"/>
            </a:lnSpc>
            <a:spcBef>
              <a:spcPct val="0"/>
            </a:spcBef>
            <a:spcAft>
              <a:spcPct val="35000"/>
            </a:spcAft>
          </a:pPr>
          <a:r>
            <a:rPr lang="en-US" sz="1000" kern="1200" dirty="0" smtClean="0"/>
            <a:t>Sandy Springs: 12/15/2015</a:t>
          </a:r>
          <a:endParaRPr lang="en-US" sz="1000" kern="1200" dirty="0"/>
        </a:p>
      </dsp:txBody>
      <dsp:txXfrm>
        <a:off x="1388635" y="968161"/>
        <a:ext cx="757438" cy="504958"/>
      </dsp:txXfrm>
    </dsp:sp>
    <dsp:sp modelId="{5A3E90BB-07E8-49C4-A10B-6361C55F528E}">
      <dsp:nvSpPr>
        <dsp:cNvPr id="0" name=""/>
        <dsp:cNvSpPr/>
      </dsp:nvSpPr>
      <dsp:spPr>
        <a:xfrm>
          <a:off x="2272313" y="968161"/>
          <a:ext cx="1262396" cy="50495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rtl="0">
            <a:lnSpc>
              <a:spcPct val="90000"/>
            </a:lnSpc>
            <a:spcBef>
              <a:spcPct val="0"/>
            </a:spcBef>
            <a:spcAft>
              <a:spcPct val="35000"/>
            </a:spcAft>
          </a:pPr>
          <a:r>
            <a:rPr lang="en-US" sz="1000" kern="1200" dirty="0" smtClean="0"/>
            <a:t>Acworth: 2/4/2016</a:t>
          </a:r>
          <a:endParaRPr lang="en-US" sz="1000" kern="1200" dirty="0"/>
        </a:p>
      </dsp:txBody>
      <dsp:txXfrm>
        <a:off x="2524792" y="968161"/>
        <a:ext cx="757438" cy="504958"/>
      </dsp:txXfrm>
    </dsp:sp>
    <dsp:sp modelId="{2FFAC083-A996-4681-BF25-8A2E2EB477B8}">
      <dsp:nvSpPr>
        <dsp:cNvPr id="0" name=""/>
        <dsp:cNvSpPr/>
      </dsp:nvSpPr>
      <dsp:spPr>
        <a:xfrm>
          <a:off x="3408469" y="968161"/>
          <a:ext cx="1262396" cy="50495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rtl="0">
            <a:lnSpc>
              <a:spcPct val="90000"/>
            </a:lnSpc>
            <a:spcBef>
              <a:spcPct val="0"/>
            </a:spcBef>
            <a:spcAft>
              <a:spcPct val="35000"/>
            </a:spcAft>
          </a:pPr>
          <a:r>
            <a:rPr lang="en-US" sz="1000" kern="1200" dirty="0" smtClean="0"/>
            <a:t>Savannah: 2/18/2016</a:t>
          </a:r>
          <a:endParaRPr lang="en-US" sz="1000" kern="1200" dirty="0"/>
        </a:p>
      </dsp:txBody>
      <dsp:txXfrm>
        <a:off x="3660948" y="968161"/>
        <a:ext cx="757438" cy="504958"/>
      </dsp:txXfrm>
    </dsp:sp>
    <dsp:sp modelId="{4588E80F-30BC-454D-B49A-8C2729152B95}">
      <dsp:nvSpPr>
        <dsp:cNvPr id="0" name=""/>
        <dsp:cNvSpPr/>
      </dsp:nvSpPr>
      <dsp:spPr>
        <a:xfrm>
          <a:off x="4544626" y="968161"/>
          <a:ext cx="1262396" cy="50495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rtl="0">
            <a:lnSpc>
              <a:spcPct val="90000"/>
            </a:lnSpc>
            <a:spcBef>
              <a:spcPct val="0"/>
            </a:spcBef>
            <a:spcAft>
              <a:spcPct val="35000"/>
            </a:spcAft>
          </a:pPr>
          <a:r>
            <a:rPr lang="en-US" sz="1000" kern="1200" dirty="0" smtClean="0"/>
            <a:t>Dublin: 12/1/2016</a:t>
          </a:r>
          <a:endParaRPr lang="en-US" sz="1000" kern="1200" dirty="0"/>
        </a:p>
      </dsp:txBody>
      <dsp:txXfrm>
        <a:off x="4797105" y="968161"/>
        <a:ext cx="757438" cy="504958"/>
      </dsp:txXfrm>
    </dsp:sp>
    <dsp:sp modelId="{4FD8613D-0DEF-47CE-B731-D01888A5054D}">
      <dsp:nvSpPr>
        <dsp:cNvPr id="0" name=""/>
        <dsp:cNvSpPr/>
      </dsp:nvSpPr>
      <dsp:spPr>
        <a:xfrm>
          <a:off x="5680783" y="968161"/>
          <a:ext cx="1262396" cy="50495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rtl="0">
            <a:lnSpc>
              <a:spcPct val="90000"/>
            </a:lnSpc>
            <a:spcBef>
              <a:spcPct val="0"/>
            </a:spcBef>
            <a:spcAft>
              <a:spcPct val="35000"/>
            </a:spcAft>
          </a:pPr>
          <a:r>
            <a:rPr lang="en-US" sz="1000" kern="1200" dirty="0" smtClean="0"/>
            <a:t>Cobb County: 7/25/2017</a:t>
          </a:r>
          <a:endParaRPr lang="en-US" sz="1000" kern="1200" dirty="0"/>
        </a:p>
      </dsp:txBody>
      <dsp:txXfrm>
        <a:off x="5933262" y="968161"/>
        <a:ext cx="757438" cy="504958"/>
      </dsp:txXfrm>
    </dsp:sp>
    <dsp:sp modelId="{291260BB-802E-4083-BB0F-34BB6C51BCB8}">
      <dsp:nvSpPr>
        <dsp:cNvPr id="0" name=""/>
        <dsp:cNvSpPr/>
      </dsp:nvSpPr>
      <dsp:spPr>
        <a:xfrm>
          <a:off x="6816939" y="968161"/>
          <a:ext cx="1262396" cy="504958"/>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0005" tIns="13335" rIns="13335" bIns="13335" numCol="1" spcCol="1270" anchor="ctr" anchorCtr="0">
          <a:noAutofit/>
        </a:bodyPr>
        <a:lstStyle/>
        <a:p>
          <a:pPr lvl="0" algn="ctr" defTabSz="444500" rtl="0">
            <a:lnSpc>
              <a:spcPct val="90000"/>
            </a:lnSpc>
            <a:spcBef>
              <a:spcPct val="0"/>
            </a:spcBef>
            <a:spcAft>
              <a:spcPct val="35000"/>
            </a:spcAft>
          </a:pPr>
          <a:r>
            <a:rPr lang="en-US" sz="1000" kern="1200" dirty="0" smtClean="0"/>
            <a:t>Conyers: 12/6/2017</a:t>
          </a:r>
          <a:endParaRPr lang="en-US" sz="1000" kern="1200" dirty="0"/>
        </a:p>
      </dsp:txBody>
      <dsp:txXfrm>
        <a:off x="7069418" y="968161"/>
        <a:ext cx="757438" cy="504958"/>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7.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277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2770"/>
          </a:xfrm>
          <a:prstGeom prst="rect">
            <a:avLst/>
          </a:prstGeom>
        </p:spPr>
        <p:txBody>
          <a:bodyPr vert="horz" lIns="91440" tIns="45720" rIns="91440" bIns="45720" rtlCol="0"/>
          <a:lstStyle>
            <a:lvl1pPr algn="r">
              <a:defRPr sz="1200"/>
            </a:lvl1pPr>
          </a:lstStyle>
          <a:p>
            <a:fld id="{78156CF1-3125-454D-B5C7-4F3B115093AB}" type="datetimeFigureOut">
              <a:rPr lang="en-US" smtClean="0"/>
              <a:t>2/21/2018</a:t>
            </a:fld>
            <a:endParaRPr lang="en-US" dirty="0"/>
          </a:p>
        </p:txBody>
      </p:sp>
      <p:sp>
        <p:nvSpPr>
          <p:cNvPr id="4" name="Footer Placeholder 3"/>
          <p:cNvSpPr>
            <a:spLocks noGrp="1"/>
          </p:cNvSpPr>
          <p:nvPr>
            <p:ph type="ftr" sz="quarter" idx="2"/>
          </p:nvPr>
        </p:nvSpPr>
        <p:spPr>
          <a:xfrm>
            <a:off x="0" y="8760606"/>
            <a:ext cx="3037840" cy="462769"/>
          </a:xfrm>
          <a:prstGeom prst="rect">
            <a:avLst/>
          </a:prstGeom>
        </p:spPr>
        <p:txBody>
          <a:bodyPr vert="horz" lIns="91440" tIns="45720" rIns="91440" bIns="45720" rtlCol="0" anchor="b"/>
          <a:lstStyle>
            <a:lvl1pPr algn="l">
              <a:defRPr sz="1200"/>
            </a:lvl1pPr>
          </a:lstStyle>
          <a:p>
            <a:endParaRPr lang="en-US" dirty="0"/>
          </a:p>
        </p:txBody>
      </p:sp>
    </p:spTree>
    <p:extLst>
      <p:ext uri="{BB962C8B-B14F-4D97-AF65-F5344CB8AC3E}">
        <p14:creationId xmlns:p14="http://schemas.microsoft.com/office/powerpoint/2010/main" val="3733056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277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2770"/>
          </a:xfrm>
          <a:prstGeom prst="rect">
            <a:avLst/>
          </a:prstGeom>
        </p:spPr>
        <p:txBody>
          <a:bodyPr vert="horz" lIns="91440" tIns="45720" rIns="91440" bIns="45720" rtlCol="0"/>
          <a:lstStyle>
            <a:lvl1pPr algn="r">
              <a:defRPr sz="1200"/>
            </a:lvl1pPr>
          </a:lstStyle>
          <a:p>
            <a:fld id="{A58FA084-98E0-4BA0-B83C-6CA581A4EF6A}" type="datetimeFigureOut">
              <a:rPr lang="en-US" smtClean="0"/>
              <a:t>2/21/2018</a:t>
            </a:fld>
            <a:endParaRPr lang="en-US" dirty="0"/>
          </a:p>
        </p:txBody>
      </p:sp>
      <p:sp>
        <p:nvSpPr>
          <p:cNvPr id="4" name="Slide Image Placeholder 3"/>
          <p:cNvSpPr>
            <a:spLocks noGrp="1" noRot="1" noChangeAspect="1"/>
          </p:cNvSpPr>
          <p:nvPr>
            <p:ph type="sldImg" idx="2"/>
          </p:nvPr>
        </p:nvSpPr>
        <p:spPr>
          <a:xfrm>
            <a:off x="1430338" y="1152525"/>
            <a:ext cx="4149725" cy="3113088"/>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38749"/>
            <a:ext cx="5608320" cy="363170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0606"/>
            <a:ext cx="3037840" cy="462769"/>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60606"/>
            <a:ext cx="3037840" cy="462769"/>
          </a:xfrm>
          <a:prstGeom prst="rect">
            <a:avLst/>
          </a:prstGeom>
        </p:spPr>
        <p:txBody>
          <a:bodyPr vert="horz" lIns="91440" tIns="45720" rIns="91440" bIns="45720" rtlCol="0" anchor="b"/>
          <a:lstStyle>
            <a:lvl1pPr algn="r">
              <a:defRPr sz="1200"/>
            </a:lvl1pPr>
          </a:lstStyle>
          <a:p>
            <a:fld id="{32B7E74A-8312-4742-B831-DFA7F3A22723}" type="slidenum">
              <a:rPr lang="en-US" smtClean="0"/>
              <a:t>‹#›</a:t>
            </a:fld>
            <a:endParaRPr lang="en-US" dirty="0"/>
          </a:p>
        </p:txBody>
      </p:sp>
    </p:spTree>
    <p:extLst>
      <p:ext uri="{BB962C8B-B14F-4D97-AF65-F5344CB8AC3E}">
        <p14:creationId xmlns:p14="http://schemas.microsoft.com/office/powerpoint/2010/main" val="3374109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Took six years</a:t>
            </a:r>
            <a:r>
              <a:rPr lang="en-US" baseline="0" dirty="0" smtClean="0"/>
              <a:t> for first ordinance to be adopted.</a:t>
            </a:r>
            <a:endParaRPr lang="en-US" dirty="0"/>
          </a:p>
        </p:txBody>
      </p:sp>
      <p:sp>
        <p:nvSpPr>
          <p:cNvPr id="4" name="Slide Number Placeholder 3"/>
          <p:cNvSpPr>
            <a:spLocks noGrp="1"/>
          </p:cNvSpPr>
          <p:nvPr>
            <p:ph type="sldNum" sz="quarter" idx="10"/>
          </p:nvPr>
        </p:nvSpPr>
        <p:spPr/>
        <p:txBody>
          <a:bodyPr/>
          <a:lstStyle/>
          <a:p>
            <a:fld id="{32B7E74A-8312-4742-B831-DFA7F3A22723}" type="slidenum">
              <a:rPr lang="en-US" smtClean="0"/>
              <a:t>2</a:t>
            </a:fld>
            <a:endParaRPr lang="en-US" dirty="0"/>
          </a:p>
        </p:txBody>
      </p:sp>
    </p:spTree>
    <p:extLst>
      <p:ext uri="{BB962C8B-B14F-4D97-AF65-F5344CB8AC3E}">
        <p14:creationId xmlns:p14="http://schemas.microsoft.com/office/powerpoint/2010/main" val="35227758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Inspection includes – request either by public officer or at least 5 residents (usually is the public officer, though), and</a:t>
            </a:r>
            <a:r>
              <a:rPr lang="en-US" baseline="0" dirty="0" smtClean="0"/>
              <a:t> must be based on the criteria in the ordinance. The public officer can either get a survey of existing housing conditions or refer to a survey done in the previous 5 years and get a full inspection to determine the criteria. </a:t>
            </a:r>
          </a:p>
          <a:p>
            <a:pPr marL="228600" indent="-228600">
              <a:buAutoNum type="arabicPeriod"/>
            </a:pPr>
            <a:r>
              <a:rPr lang="en-US" dirty="0" smtClean="0"/>
              <a:t>The report puts</a:t>
            </a:r>
            <a:r>
              <a:rPr lang="en-US" baseline="0" dirty="0" smtClean="0"/>
              <a:t> into writing the findings of the inspection</a:t>
            </a:r>
          </a:p>
          <a:p>
            <a:pPr marL="228600" indent="-228600">
              <a:buAutoNum type="arabicPeriod"/>
            </a:pPr>
            <a:r>
              <a:rPr lang="en-US" baseline="0" dirty="0" smtClean="0"/>
              <a:t>After the report, this formalizes the designation</a:t>
            </a:r>
          </a:p>
          <a:p>
            <a:pPr marL="228600" indent="-228600">
              <a:buAutoNum type="arabicPeriod"/>
            </a:pPr>
            <a:r>
              <a:rPr lang="en-US" baseline="0" dirty="0" smtClean="0"/>
              <a:t>Notice is served on the person on record responsible for ad valorem taxes – cities vary slightly in their notice procedure (by mail, in person, or posted on property)</a:t>
            </a:r>
          </a:p>
          <a:p>
            <a:pPr marL="228600" indent="-228600">
              <a:buAutoNum type="arabicPeriod"/>
            </a:pPr>
            <a:r>
              <a:rPr lang="en-US" dirty="0" smtClean="0"/>
              <a:t>The owner gets</a:t>
            </a:r>
            <a:r>
              <a:rPr lang="en-US" baseline="0" dirty="0" smtClean="0"/>
              <a:t> an opportunity to review the determination and supporting documents and has 30 days to request a hearing on the determination</a:t>
            </a:r>
          </a:p>
          <a:p>
            <a:pPr marL="228600" indent="-228600">
              <a:buAutoNum type="arabicPeriod"/>
            </a:pPr>
            <a:r>
              <a:rPr lang="en-US" dirty="0" smtClean="0"/>
              <a:t>The court has 30 days after</a:t>
            </a:r>
            <a:r>
              <a:rPr lang="en-US" baseline="0" dirty="0" smtClean="0"/>
              <a:t> receiving the hearing request to set a date and time, and must give at least 10 days’ notice to the relevant parties and run a legal ad at least 5 days prior.</a:t>
            </a:r>
          </a:p>
          <a:p>
            <a:pPr marL="228600" indent="-228600">
              <a:buAutoNum type="arabicPeriod"/>
            </a:pPr>
            <a:r>
              <a:rPr lang="en-US" baseline="0" dirty="0" smtClean="0"/>
              <a:t>Public officer has the burden to show blight by a preponderance standard; and the municipal court must make a determination in writing</a:t>
            </a:r>
          </a:p>
          <a:p>
            <a:pPr marL="228600" indent="-228600">
              <a:buAutoNum type="arabicPeriod"/>
            </a:pPr>
            <a:r>
              <a:rPr lang="en-US" baseline="0" dirty="0" smtClean="0"/>
              <a:t>The aggrieved party can appeal to the county superior court within 30 days of the municipal court determination</a:t>
            </a:r>
            <a:endParaRPr lang="en-US" dirty="0"/>
          </a:p>
        </p:txBody>
      </p:sp>
      <p:sp>
        <p:nvSpPr>
          <p:cNvPr id="4" name="Slide Number Placeholder 3"/>
          <p:cNvSpPr>
            <a:spLocks noGrp="1"/>
          </p:cNvSpPr>
          <p:nvPr>
            <p:ph type="sldNum" sz="quarter" idx="10"/>
          </p:nvPr>
        </p:nvSpPr>
        <p:spPr/>
        <p:txBody>
          <a:bodyPr/>
          <a:lstStyle/>
          <a:p>
            <a:fld id="{32B7E74A-8312-4742-B831-DFA7F3A22723}" type="slidenum">
              <a:rPr lang="en-US" smtClean="0"/>
              <a:t>7</a:t>
            </a:fld>
            <a:endParaRPr lang="en-US" dirty="0"/>
          </a:p>
        </p:txBody>
      </p:sp>
    </p:spTree>
    <p:extLst>
      <p:ext uri="{BB962C8B-B14F-4D97-AF65-F5344CB8AC3E}">
        <p14:creationId xmlns:p14="http://schemas.microsoft.com/office/powerpoint/2010/main" val="39250119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From the Constitution – “A county and one or more municipalities in the county may, but shall not be required to, establish a joint community redevelopment tax incentive program through the adoption of concurrent ordinances.”</a:t>
            </a:r>
            <a:endParaRPr lang="en-US" dirty="0"/>
          </a:p>
        </p:txBody>
      </p:sp>
      <p:sp>
        <p:nvSpPr>
          <p:cNvPr id="4" name="Slide Number Placeholder 3"/>
          <p:cNvSpPr>
            <a:spLocks noGrp="1"/>
          </p:cNvSpPr>
          <p:nvPr>
            <p:ph type="sldNum" sz="quarter" idx="10"/>
          </p:nvPr>
        </p:nvSpPr>
        <p:spPr/>
        <p:txBody>
          <a:bodyPr/>
          <a:lstStyle/>
          <a:p>
            <a:fld id="{32B7E74A-8312-4742-B831-DFA7F3A22723}" type="slidenum">
              <a:rPr lang="en-US" smtClean="0"/>
              <a:t>9</a:t>
            </a:fld>
            <a:endParaRPr lang="en-US" dirty="0"/>
          </a:p>
        </p:txBody>
      </p:sp>
    </p:spTree>
    <p:extLst>
      <p:ext uri="{BB962C8B-B14F-4D97-AF65-F5344CB8AC3E}">
        <p14:creationId xmlns:p14="http://schemas.microsoft.com/office/powerpoint/2010/main" val="24252769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Griffin</a:t>
            </a:r>
            <a:r>
              <a:rPr lang="en-US" baseline="0" dirty="0" smtClean="0"/>
              <a:t> has abandoned the program entirely (as of ‘14-’15) and works exclusively through their nuisance abatement program, which they’ve found to be effective</a:t>
            </a:r>
          </a:p>
          <a:p>
            <a:r>
              <a:rPr lang="en-US" dirty="0" smtClean="0"/>
              <a:t>The main problem they found</a:t>
            </a:r>
            <a:r>
              <a:rPr lang="en-US" baseline="0" dirty="0" smtClean="0"/>
              <a:t> was the prevalence of heir properties &amp; being unable to locate all the owners as well as being unable to make those distant owners care about the conditions of their properties or paying their taxes – the usual response was no response at all</a:t>
            </a:r>
          </a:p>
          <a:p>
            <a:r>
              <a:rPr lang="en-US" baseline="0" dirty="0" smtClean="0"/>
              <a:t>While used – implemented by the planning and development department of the city</a:t>
            </a:r>
          </a:p>
          <a:p>
            <a:r>
              <a:rPr lang="en-US" baseline="0" dirty="0" smtClean="0"/>
              <a:t>Griffin treated residential rentals as commercial properties because the landlord was profiting by renting the property, so they avoided the primary residence limitation</a:t>
            </a:r>
            <a:endParaRPr lang="en-US" dirty="0"/>
          </a:p>
        </p:txBody>
      </p:sp>
      <p:sp>
        <p:nvSpPr>
          <p:cNvPr id="4" name="Slide Number Placeholder 3"/>
          <p:cNvSpPr>
            <a:spLocks noGrp="1"/>
          </p:cNvSpPr>
          <p:nvPr>
            <p:ph type="sldNum" sz="quarter" idx="10"/>
          </p:nvPr>
        </p:nvSpPr>
        <p:spPr/>
        <p:txBody>
          <a:bodyPr/>
          <a:lstStyle/>
          <a:p>
            <a:fld id="{32B7E74A-8312-4742-B831-DFA7F3A22723}" type="slidenum">
              <a:rPr lang="en-US" smtClean="0"/>
              <a:t>18</a:t>
            </a:fld>
            <a:endParaRPr lang="en-US" dirty="0"/>
          </a:p>
        </p:txBody>
      </p:sp>
    </p:spTree>
    <p:extLst>
      <p:ext uri="{BB962C8B-B14F-4D97-AF65-F5344CB8AC3E}">
        <p14:creationId xmlns:p14="http://schemas.microsoft.com/office/powerpoint/2010/main" val="3013346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By limiting</a:t>
            </a:r>
            <a:r>
              <a:rPr lang="en-US" baseline="0" dirty="0" smtClean="0"/>
              <a:t> to commercial properties, they can avoid the residence issue entirely and also avoid the heir property problems experienced in Griffin</a:t>
            </a:r>
          </a:p>
          <a:p>
            <a:r>
              <a:rPr lang="en-US" baseline="0" dirty="0" smtClean="0"/>
              <a:t>Noted the administrative burden of segregating funds – easier to put in the general fund and then it doesn’t have to be managed as a separate account</a:t>
            </a:r>
            <a:endParaRPr lang="en-US" dirty="0"/>
          </a:p>
        </p:txBody>
      </p:sp>
      <p:sp>
        <p:nvSpPr>
          <p:cNvPr id="4" name="Slide Number Placeholder 3"/>
          <p:cNvSpPr>
            <a:spLocks noGrp="1"/>
          </p:cNvSpPr>
          <p:nvPr>
            <p:ph type="sldNum" sz="quarter" idx="10"/>
          </p:nvPr>
        </p:nvSpPr>
        <p:spPr/>
        <p:txBody>
          <a:bodyPr/>
          <a:lstStyle/>
          <a:p>
            <a:fld id="{32B7E74A-8312-4742-B831-DFA7F3A22723}" type="slidenum">
              <a:rPr lang="en-US" smtClean="0"/>
              <a:t>19</a:t>
            </a:fld>
            <a:endParaRPr lang="en-US" dirty="0"/>
          </a:p>
        </p:txBody>
      </p:sp>
    </p:spTree>
    <p:extLst>
      <p:ext uri="{BB962C8B-B14F-4D97-AF65-F5344CB8AC3E}">
        <p14:creationId xmlns:p14="http://schemas.microsoft.com/office/powerpoint/2010/main" val="36513394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They</a:t>
            </a:r>
            <a:r>
              <a:rPr lang="en-US" baseline="0" dirty="0" smtClean="0"/>
              <a:t> had to amend to ordinance to provide an earlier cut-off date for blight designations so that the tax marshal would have adequate time to figure out the properties that would have a higher millage rate applied.</a:t>
            </a:r>
          </a:p>
          <a:p>
            <a:r>
              <a:rPr lang="en-US" baseline="0" dirty="0" smtClean="0"/>
              <a:t>They are only just now getting into the blight process because they provide a 10-12 month window to repair after being cited under nuisance; so all of the first properties cited in early 2017 are now going through the blight program</a:t>
            </a:r>
          </a:p>
          <a:p>
            <a:pPr marL="171450" indent="-171450">
              <a:buFontTx/>
              <a:buChar char="-"/>
            </a:pPr>
            <a:r>
              <a:rPr lang="en-US" baseline="0" dirty="0" smtClean="0"/>
              <a:t>Because they cite properties under nuisance first, it is easier to establish the blight conditions as defined in their ordinance (one of the factors is maintained below code for 12 mo.). This also makes them more confident in their adequacy of notice.</a:t>
            </a:r>
          </a:p>
          <a:p>
            <a:pPr marL="171450" indent="-171450">
              <a:buFontTx/>
              <a:buChar char="-"/>
            </a:pPr>
            <a:r>
              <a:rPr lang="en-US" baseline="0" dirty="0" smtClean="0"/>
              <a:t>They intend to be lenient and give owners the most opportunities to clean up the property before applying the higher tax</a:t>
            </a:r>
          </a:p>
          <a:p>
            <a:pPr marL="0" indent="0">
              <a:buFontTx/>
              <a:buNone/>
            </a:pPr>
            <a:r>
              <a:rPr lang="en-US" baseline="0" dirty="0" smtClean="0"/>
              <a:t>**One of the important points emphasized by the city council was that they would </a:t>
            </a:r>
            <a:r>
              <a:rPr lang="en-US" u="sng" baseline="0" dirty="0" smtClean="0"/>
              <a:t>not</a:t>
            </a:r>
            <a:r>
              <a:rPr lang="en-US" u="none" baseline="0" dirty="0" smtClean="0"/>
              <a:t> pursue properties where people were living.</a:t>
            </a:r>
            <a:endParaRPr lang="en-US" baseline="0" dirty="0" smtClean="0"/>
          </a:p>
        </p:txBody>
      </p:sp>
      <p:sp>
        <p:nvSpPr>
          <p:cNvPr id="4" name="Slide Number Placeholder 3"/>
          <p:cNvSpPr>
            <a:spLocks noGrp="1"/>
          </p:cNvSpPr>
          <p:nvPr>
            <p:ph type="sldNum" sz="quarter" idx="10"/>
          </p:nvPr>
        </p:nvSpPr>
        <p:spPr/>
        <p:txBody>
          <a:bodyPr/>
          <a:lstStyle/>
          <a:p>
            <a:fld id="{32B7E74A-8312-4742-B831-DFA7F3A22723}" type="slidenum">
              <a:rPr lang="en-US" smtClean="0"/>
              <a:t>20</a:t>
            </a:fld>
            <a:endParaRPr lang="en-US" dirty="0"/>
          </a:p>
        </p:txBody>
      </p:sp>
    </p:spTree>
    <p:extLst>
      <p:ext uri="{BB962C8B-B14F-4D97-AF65-F5344CB8AC3E}">
        <p14:creationId xmlns:p14="http://schemas.microsoft.com/office/powerpoint/2010/main" val="37778898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490654" y="2523780"/>
            <a:ext cx="7772400" cy="1247154"/>
          </a:xfrm>
        </p:spPr>
        <p:txBody>
          <a:bodyPr anchor="b">
            <a:normAutofit/>
          </a:bodyPr>
          <a:lstStyle>
            <a:lvl1pPr algn="l">
              <a:lnSpc>
                <a:spcPct val="100000"/>
              </a:lnSpc>
              <a:defRPr sz="4400"/>
            </a:lvl1pPr>
          </a:lstStyle>
          <a:p>
            <a:r>
              <a:rPr lang="en-US" dirty="0" smtClean="0"/>
              <a:t>Click to edit Master title style</a:t>
            </a:r>
            <a:endParaRPr lang="en-US" dirty="0"/>
          </a:p>
        </p:txBody>
      </p:sp>
      <p:sp>
        <p:nvSpPr>
          <p:cNvPr id="3" name="Subtitle 2"/>
          <p:cNvSpPr>
            <a:spLocks noGrp="1"/>
          </p:cNvSpPr>
          <p:nvPr>
            <p:ph type="subTitle" idx="1"/>
          </p:nvPr>
        </p:nvSpPr>
        <p:spPr>
          <a:xfrm>
            <a:off x="490654" y="3863009"/>
            <a:ext cx="7772400" cy="1655762"/>
          </a:xfrm>
        </p:spPr>
        <p:txBody>
          <a:bodyPr>
            <a:normAutofit/>
          </a:bodyPr>
          <a:lstStyle>
            <a:lvl1pPr marL="0" indent="0" algn="l">
              <a:lnSpc>
                <a:spcPct val="100000"/>
              </a:lnSpc>
              <a:buNone/>
              <a:defRPr sz="2800">
                <a:solidFill>
                  <a:schemeClr val="accent2">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1776241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47700" y="365125"/>
            <a:ext cx="7867650" cy="1325563"/>
          </a:xfrm>
        </p:spPr>
        <p:txBody>
          <a:bodyPr>
            <a:normAutofit/>
          </a:bodyPr>
          <a:lstStyle>
            <a:lvl1pPr>
              <a:defRPr sz="4000"/>
            </a:lvl1pPr>
          </a:lstStyle>
          <a:p>
            <a:r>
              <a:rPr lang="en-US" smtClean="0"/>
              <a:t>Click to edit Master title style</a:t>
            </a:r>
            <a:endParaRPr lang="en-US"/>
          </a:p>
        </p:txBody>
      </p:sp>
      <p:sp>
        <p:nvSpPr>
          <p:cNvPr id="3" name="Text Placeholder 2"/>
          <p:cNvSpPr>
            <a:spLocks noGrp="1"/>
          </p:cNvSpPr>
          <p:nvPr>
            <p:ph type="body" idx="1"/>
          </p:nvPr>
        </p:nvSpPr>
        <p:spPr>
          <a:xfrm>
            <a:off x="647700" y="1681163"/>
            <a:ext cx="3851275" cy="823912"/>
          </a:xfrm>
        </p:spPr>
        <p:txBody>
          <a:bodyPr anchor="b"/>
          <a:lstStyle>
            <a:lvl1pPr marL="0" indent="0">
              <a:buNone/>
              <a:defRPr sz="24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4" name="Content Placeholder 3"/>
          <p:cNvSpPr>
            <a:spLocks noGrp="1"/>
          </p:cNvSpPr>
          <p:nvPr>
            <p:ph sz="half" idx="2"/>
          </p:nvPr>
        </p:nvSpPr>
        <p:spPr>
          <a:xfrm>
            <a:off x="647700" y="2505075"/>
            <a:ext cx="3851275" cy="32480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905250" cy="823912"/>
          </a:xfrm>
        </p:spPr>
        <p:txBody>
          <a:bodyPr anchor="b"/>
          <a:lstStyle>
            <a:lvl1pPr marL="0" indent="0">
              <a:buNone/>
              <a:defRPr sz="2400" b="1">
                <a:solidFill>
                  <a:schemeClr val="accent2">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Edit Master text styles</a:t>
            </a:r>
          </a:p>
        </p:txBody>
      </p:sp>
      <p:sp>
        <p:nvSpPr>
          <p:cNvPr id="6" name="Content Placeholder 5"/>
          <p:cNvSpPr>
            <a:spLocks noGrp="1"/>
          </p:cNvSpPr>
          <p:nvPr>
            <p:ph sz="quarter" idx="4"/>
          </p:nvPr>
        </p:nvSpPr>
        <p:spPr>
          <a:xfrm>
            <a:off x="4629150" y="2505075"/>
            <a:ext cx="3887788" cy="32480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13187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normAutofit/>
          </a:bodyPr>
          <a:lstStyle>
            <a:lvl1pPr>
              <a:defRPr sz="4000"/>
            </a:lvl1pPr>
          </a:lstStyle>
          <a:p>
            <a:r>
              <a:rPr lang="en-US" smtClean="0"/>
              <a:t>Click to edit Master title style</a:t>
            </a:r>
            <a:endParaRPr lang="en-US"/>
          </a:p>
        </p:txBody>
      </p:sp>
    </p:spTree>
    <p:extLst>
      <p:ext uri="{BB962C8B-B14F-4D97-AF65-F5344CB8AC3E}">
        <p14:creationId xmlns:p14="http://schemas.microsoft.com/office/powerpoint/2010/main" val="11099742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176577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Content Placeholder 2"/>
          <p:cNvSpPr>
            <a:spLocks noGrp="1"/>
          </p:cNvSpPr>
          <p:nvPr>
            <p:ph idx="1"/>
          </p:nvPr>
        </p:nvSpPr>
        <p:spPr>
          <a:xfrm>
            <a:off x="3887788" y="987425"/>
            <a:ext cx="4629150" cy="4873625"/>
          </a:xfrm>
        </p:spPr>
        <p:txBody>
          <a:bodyPr/>
          <a:lstStyle>
            <a:lvl1pPr>
              <a:defRPr sz="24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1"/>
          <p:cNvSpPr>
            <a:spLocks noGrp="1"/>
          </p:cNvSpPr>
          <p:nvPr>
            <p:ph type="title"/>
          </p:nvPr>
        </p:nvSpPr>
        <p:spPr>
          <a:xfrm>
            <a:off x="647700" y="457200"/>
            <a:ext cx="2932113" cy="1551547"/>
          </a:xfrm>
        </p:spPr>
        <p:txBody>
          <a:bodyPr anchor="b"/>
          <a:lstStyle>
            <a:lvl1pPr>
              <a:defRPr sz="3200" b="1">
                <a:solidFill>
                  <a:schemeClr val="accent2">
                    <a:lumMod val="75000"/>
                  </a:schemeClr>
                </a:solidFill>
              </a:defRPr>
            </a:lvl1pPr>
          </a:lstStyle>
          <a:p>
            <a:r>
              <a:rPr lang="en-US" dirty="0" smtClean="0"/>
              <a:t>Click to edit Master title style</a:t>
            </a:r>
            <a:endParaRPr lang="en-US" dirty="0"/>
          </a:p>
        </p:txBody>
      </p:sp>
      <p:sp>
        <p:nvSpPr>
          <p:cNvPr id="11" name="Text Placeholder 3"/>
          <p:cNvSpPr>
            <a:spLocks noGrp="1"/>
          </p:cNvSpPr>
          <p:nvPr>
            <p:ph type="body" sz="half" idx="2"/>
          </p:nvPr>
        </p:nvSpPr>
        <p:spPr>
          <a:xfrm>
            <a:off x="647700" y="2057400"/>
            <a:ext cx="2932113" cy="36957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Edit Master text styles</a:t>
            </a:r>
          </a:p>
        </p:txBody>
      </p:sp>
    </p:spTree>
    <p:extLst>
      <p:ext uri="{BB962C8B-B14F-4D97-AF65-F5344CB8AC3E}">
        <p14:creationId xmlns:p14="http://schemas.microsoft.com/office/powerpoint/2010/main" val="22544214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47700" y="457200"/>
            <a:ext cx="2932113" cy="1551547"/>
          </a:xfrm>
        </p:spPr>
        <p:txBody>
          <a:bodyPr anchor="b"/>
          <a:lstStyle>
            <a:lvl1pPr>
              <a:defRPr sz="3200" b="1"/>
            </a:lvl1pPr>
          </a:lstStyle>
          <a:p>
            <a:r>
              <a:rPr lang="en-US" smtClean="0"/>
              <a:t>Click to edit Master title style</a:t>
            </a:r>
            <a:endParaRPr lang="en-US"/>
          </a:p>
        </p:txBody>
      </p:sp>
      <p:sp>
        <p:nvSpPr>
          <p:cNvPr id="3" name="Picture Placeholder 2"/>
          <p:cNvSpPr>
            <a:spLocks noGrp="1"/>
          </p:cNvSpPr>
          <p:nvPr>
            <p:ph type="pic" idx="1"/>
          </p:nvPr>
        </p:nvSpPr>
        <p:spPr>
          <a:xfrm>
            <a:off x="3887788" y="457201"/>
            <a:ext cx="4629150" cy="52959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47700" y="2057400"/>
            <a:ext cx="2932113" cy="36957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smtClean="0"/>
              <a:t>Edit Master text styles</a:t>
            </a:r>
          </a:p>
        </p:txBody>
      </p:sp>
    </p:spTree>
    <p:extLst>
      <p:ext uri="{BB962C8B-B14F-4D97-AF65-F5344CB8AC3E}">
        <p14:creationId xmlns:p14="http://schemas.microsoft.com/office/powerpoint/2010/main" val="11452036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9264531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490654" y="2523780"/>
            <a:ext cx="7772400" cy="1247154"/>
          </a:xfrm>
        </p:spPr>
        <p:txBody>
          <a:bodyPr anchor="b">
            <a:normAutofit/>
          </a:bodyPr>
          <a:lstStyle>
            <a:lvl1pPr algn="l">
              <a:lnSpc>
                <a:spcPct val="100000"/>
              </a:lnSpc>
              <a:defRPr sz="4400"/>
            </a:lvl1pPr>
          </a:lstStyle>
          <a:p>
            <a:r>
              <a:rPr lang="en-US" dirty="0" smtClean="0"/>
              <a:t>Click to edit Master title style</a:t>
            </a:r>
            <a:endParaRPr lang="en-US" dirty="0"/>
          </a:p>
        </p:txBody>
      </p:sp>
      <p:sp>
        <p:nvSpPr>
          <p:cNvPr id="3" name="Subtitle 2"/>
          <p:cNvSpPr>
            <a:spLocks noGrp="1"/>
          </p:cNvSpPr>
          <p:nvPr>
            <p:ph type="subTitle" idx="1"/>
          </p:nvPr>
        </p:nvSpPr>
        <p:spPr>
          <a:xfrm>
            <a:off x="490654" y="3863009"/>
            <a:ext cx="7772400" cy="1655762"/>
          </a:xfrm>
        </p:spPr>
        <p:txBody>
          <a:bodyPr>
            <a:normAutofit/>
          </a:bodyPr>
          <a:lstStyle>
            <a:lvl1pPr marL="0" indent="0" algn="l">
              <a:lnSpc>
                <a:spcPct val="100000"/>
              </a:lnSpc>
              <a:buNone/>
              <a:defRPr sz="2800">
                <a:solidFill>
                  <a:schemeClr val="accent2">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2725745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490654" y="2523780"/>
            <a:ext cx="7772400" cy="1247154"/>
          </a:xfrm>
        </p:spPr>
        <p:txBody>
          <a:bodyPr anchor="b">
            <a:normAutofit/>
          </a:bodyPr>
          <a:lstStyle>
            <a:lvl1pPr algn="ctr">
              <a:lnSpc>
                <a:spcPct val="100000"/>
              </a:lnSpc>
              <a:defRPr sz="4400"/>
            </a:lvl1pPr>
          </a:lstStyle>
          <a:p>
            <a:r>
              <a:rPr lang="en-US" dirty="0" smtClean="0"/>
              <a:t>Click to edit Master title style</a:t>
            </a:r>
            <a:endParaRPr lang="en-US" dirty="0"/>
          </a:p>
        </p:txBody>
      </p:sp>
      <p:sp>
        <p:nvSpPr>
          <p:cNvPr id="3" name="Subtitle 2"/>
          <p:cNvSpPr>
            <a:spLocks noGrp="1"/>
          </p:cNvSpPr>
          <p:nvPr>
            <p:ph type="subTitle" idx="1"/>
          </p:nvPr>
        </p:nvSpPr>
        <p:spPr>
          <a:xfrm>
            <a:off x="490654" y="3863009"/>
            <a:ext cx="7772400" cy="1655762"/>
          </a:xfrm>
        </p:spPr>
        <p:txBody>
          <a:bodyPr>
            <a:normAutofit/>
          </a:bodyPr>
          <a:lstStyle>
            <a:lvl1pPr marL="0" indent="0" algn="ctr">
              <a:lnSpc>
                <a:spcPct val="100000"/>
              </a:lnSpc>
              <a:buNone/>
              <a:defRPr sz="2800">
                <a:solidFill>
                  <a:schemeClr val="accent2">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spTree>
    <p:extLst>
      <p:ext uri="{BB962C8B-B14F-4D97-AF65-F5344CB8AC3E}">
        <p14:creationId xmlns:p14="http://schemas.microsoft.com/office/powerpoint/2010/main" val="3638988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47700" y="365125"/>
            <a:ext cx="7867650" cy="1325563"/>
          </a:xfrm>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a:xfrm>
            <a:off x="647700" y="1825625"/>
            <a:ext cx="7867650" cy="3927475"/>
          </a:xfrm>
        </p:spPr>
        <p:txBody>
          <a:bodyPr/>
          <a:lstStyle>
            <a:lvl1pPr>
              <a:defRPr>
                <a:solidFill>
                  <a:schemeClr val="tx1"/>
                </a:solidFill>
              </a:defRPr>
            </a:lvl1pPr>
            <a:lvl2pPr>
              <a:defRPr>
                <a:solidFill>
                  <a:schemeClr val="accent2">
                    <a:lumMod val="75000"/>
                  </a:schemeClr>
                </a:solidFill>
              </a:defRPr>
            </a:lvl2pPr>
          </a:lstStyle>
          <a:p>
            <a:pPr lvl="0"/>
            <a:r>
              <a:rPr lang="en-US" dirty="0" smtClean="0"/>
              <a:t>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4249609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47700" y="365125"/>
            <a:ext cx="7867650" cy="1325563"/>
          </a:xfrm>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a:xfrm>
            <a:off x="647700" y="1825625"/>
            <a:ext cx="7867650" cy="3927475"/>
          </a:xfrm>
        </p:spPr>
        <p:txBody>
          <a:bodyPr/>
          <a:lstStyle/>
          <a:p>
            <a:pPr lvl="0"/>
            <a:r>
              <a:rPr lang="en-US" dirty="0" smtClean="0"/>
              <a:t>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780928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47700" y="365125"/>
            <a:ext cx="7867650" cy="1325563"/>
          </a:xfrm>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a:xfrm>
            <a:off x="647700" y="1825625"/>
            <a:ext cx="7867650" cy="3927475"/>
          </a:xfrm>
        </p:spPr>
        <p:txBody>
          <a:bodyPr/>
          <a:lstStyle>
            <a:lvl2pPr>
              <a:defRPr>
                <a:solidFill>
                  <a:schemeClr val="accent2">
                    <a:lumMod val="75000"/>
                  </a:schemeClr>
                </a:solidFill>
              </a:defRPr>
            </a:lvl2pPr>
          </a:lstStyle>
          <a:p>
            <a:pPr lvl="0"/>
            <a:r>
              <a:rPr lang="en-US" dirty="0" smtClean="0"/>
              <a:t>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3925434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47700" y="1350886"/>
            <a:ext cx="7867650" cy="2852737"/>
          </a:xfrm>
        </p:spPr>
        <p:txBody>
          <a:bodyPr anchor="b">
            <a:normAutofit/>
          </a:bodyPr>
          <a:lstStyle>
            <a:lvl1pPr>
              <a:defRPr sz="4400"/>
            </a:lvl1pPr>
          </a:lstStyle>
          <a:p>
            <a:r>
              <a:rPr lang="en-US" dirty="0" smtClean="0"/>
              <a:t>Click to edit Master title style</a:t>
            </a:r>
            <a:endParaRPr lang="en-US" dirty="0"/>
          </a:p>
        </p:txBody>
      </p:sp>
      <p:sp>
        <p:nvSpPr>
          <p:cNvPr id="3" name="Text Placeholder 2"/>
          <p:cNvSpPr>
            <a:spLocks noGrp="1"/>
          </p:cNvSpPr>
          <p:nvPr>
            <p:ph type="body" idx="1"/>
          </p:nvPr>
        </p:nvSpPr>
        <p:spPr>
          <a:xfrm>
            <a:off x="647700" y="4252913"/>
            <a:ext cx="7867650" cy="1500187"/>
          </a:xfrm>
        </p:spPr>
        <p:txBody>
          <a:bodyPr>
            <a:normAutofit/>
          </a:bodyPr>
          <a:lstStyle>
            <a:lvl1pPr marL="0" indent="0">
              <a:buNone/>
              <a:defRPr sz="2800">
                <a:solidFill>
                  <a:srgbClr val="BA1F2F"/>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Edit Master text styles</a:t>
            </a:r>
          </a:p>
        </p:txBody>
      </p:sp>
    </p:spTree>
    <p:extLst>
      <p:ext uri="{BB962C8B-B14F-4D97-AF65-F5344CB8AC3E}">
        <p14:creationId xmlns:p14="http://schemas.microsoft.com/office/powerpoint/2010/main" val="1771950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Rectangle 3"/>
          <p:cNvSpPr/>
          <p:nvPr userDrawn="1"/>
        </p:nvSpPr>
        <p:spPr>
          <a:xfrm>
            <a:off x="0" y="0"/>
            <a:ext cx="9144000" cy="6036469"/>
          </a:xfrm>
          <a:prstGeom prst="rect">
            <a:avLst/>
          </a:prstGeom>
          <a:solidFill>
            <a:srgbClr val="BA1F2F"/>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647700" y="1350886"/>
            <a:ext cx="7867650" cy="2852737"/>
          </a:xfrm>
        </p:spPr>
        <p:txBody>
          <a:bodyPr anchor="b">
            <a:normAutofit/>
          </a:bodyPr>
          <a:lstStyle>
            <a:lvl1pPr>
              <a:defRPr sz="4400">
                <a:solidFill>
                  <a:schemeClr val="bg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647700" y="4252913"/>
            <a:ext cx="7867650" cy="1500187"/>
          </a:xfrm>
        </p:spPr>
        <p:txBody>
          <a:bodyPr>
            <a:normAutofit/>
          </a:bodyPr>
          <a:lstStyle>
            <a:lvl1pPr marL="0" indent="0">
              <a:buNone/>
              <a:defRPr sz="28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Edit Master text styles</a:t>
            </a:r>
          </a:p>
        </p:txBody>
      </p:sp>
    </p:spTree>
    <p:extLst>
      <p:ext uri="{BB962C8B-B14F-4D97-AF65-F5344CB8AC3E}">
        <p14:creationId xmlns:p14="http://schemas.microsoft.com/office/powerpoint/2010/main" val="2141583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normAutofit/>
          </a:bodyPr>
          <a:lstStyle>
            <a:lvl1pPr>
              <a:defRPr sz="4000"/>
            </a:lvl1pPr>
          </a:lstStyle>
          <a:p>
            <a:r>
              <a:rPr lang="en-US" smtClean="0"/>
              <a:t>Click to edit Master title style</a:t>
            </a:r>
            <a:endParaRPr lang="en-US"/>
          </a:p>
        </p:txBody>
      </p:sp>
      <p:sp>
        <p:nvSpPr>
          <p:cNvPr id="3" name="Content Placeholder 2"/>
          <p:cNvSpPr>
            <a:spLocks noGrp="1"/>
          </p:cNvSpPr>
          <p:nvPr>
            <p:ph sz="half" idx="1"/>
          </p:nvPr>
        </p:nvSpPr>
        <p:spPr>
          <a:xfrm>
            <a:off x="647700" y="1825625"/>
            <a:ext cx="3848100" cy="3927475"/>
          </a:xfrm>
        </p:spPr>
        <p:txBody>
          <a:bodyPr/>
          <a:lstStyle>
            <a:lvl2pPr>
              <a:defRPr>
                <a:solidFill>
                  <a:schemeClr val="accent2">
                    <a:lumMod val="75000"/>
                  </a:schemeClr>
                </a:solidFill>
              </a:defRPr>
            </a:lvl2p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825625"/>
            <a:ext cx="3867150" cy="3927475"/>
          </a:xfrm>
        </p:spPr>
        <p:txBody>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713430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7700" y="365125"/>
            <a:ext cx="7867650" cy="132556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724FB3-A53F-419C-8019-4A34F328B693}" type="slidenum">
              <a:rPr lang="en-US" smtClean="0"/>
              <a:t>‹#›</a:t>
            </a:fld>
            <a:endParaRPr lang="en-US" dirty="0"/>
          </a:p>
        </p:txBody>
      </p:sp>
    </p:spTree>
    <p:extLst>
      <p:ext uri="{BB962C8B-B14F-4D97-AF65-F5344CB8AC3E}">
        <p14:creationId xmlns:p14="http://schemas.microsoft.com/office/powerpoint/2010/main" val="1811301423"/>
      </p:ext>
    </p:extLst>
  </p:cSld>
  <p:clrMap bg1="lt1" tx1="dk1" bg2="lt2" tx2="dk2" accent1="accent1" accent2="accent2" accent3="accent3" accent4="accent4" accent5="accent5" accent6="accent6" hlink="hlink" folHlink="folHlink"/>
  <p:sldLayoutIdLst>
    <p:sldLayoutId id="2147483703" r:id="rId1"/>
    <p:sldLayoutId id="2147483708" r:id="rId2"/>
    <p:sldLayoutId id="2147483691" r:id="rId3"/>
    <p:sldLayoutId id="2147483692" r:id="rId4"/>
    <p:sldLayoutId id="2147483706" r:id="rId5"/>
    <p:sldLayoutId id="2147483709" r:id="rId6"/>
    <p:sldLayoutId id="2147483693" r:id="rId7"/>
    <p:sldLayoutId id="2147483707" r:id="rId8"/>
    <p:sldLayoutId id="2147483694" r:id="rId9"/>
    <p:sldLayoutId id="2147483695" r:id="rId10"/>
    <p:sldLayoutId id="2147483696" r:id="rId11"/>
    <p:sldLayoutId id="2147483697" r:id="rId12"/>
    <p:sldLayoutId id="2147483698" r:id="rId13"/>
    <p:sldLayoutId id="2147483699" r:id="rId14"/>
    <p:sldLayoutId id="2147483705" r:id="rId15"/>
  </p:sldLayoutIdLst>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SzPct val="25000"/>
        <a:buFont typeface="Georgia" panose="02040502050405020303" pitchFamily="18" charset="0"/>
        <a:buNone/>
        <a:defRPr sz="24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spcAft>
          <a:spcPts val="0"/>
        </a:spcAft>
        <a:buFont typeface="Arial" panose="020B0604020202020204" pitchFamily="34" charset="0"/>
        <a:buChar char="•"/>
        <a:defRPr sz="2200" kern="1200">
          <a:solidFill>
            <a:schemeClr val="accent2">
              <a:lumMod val="75000"/>
            </a:schemeClr>
          </a:solidFill>
          <a:latin typeface="+mn-lt"/>
          <a:ea typeface="+mn-ea"/>
          <a:cs typeface="+mn-cs"/>
        </a:defRPr>
      </a:lvl2pPr>
      <a:lvl3pPr marL="1143000" indent="-182880" algn="l" defTabSz="914400" rtl="0" eaLnBrk="1" latinLnBrk="0" hangingPunct="1">
        <a:lnSpc>
          <a:spcPct val="100000"/>
        </a:lnSpc>
        <a:spcBef>
          <a:spcPts val="500"/>
        </a:spcBef>
        <a:buFont typeface="Arial" panose="020B0604020202020204" pitchFamily="34" charset="0"/>
        <a:buChar char="•"/>
        <a:defRPr sz="1800" u="none"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2880" userDrawn="1">
          <p15:clr>
            <a:srgbClr val="F26B43"/>
          </p15:clr>
        </p15:guide>
        <p15:guide id="3" pos="5376" userDrawn="1">
          <p15:clr>
            <a:srgbClr val="F26B43"/>
          </p15:clr>
        </p15:guide>
        <p15:guide id="4" pos="408" userDrawn="1">
          <p15:clr>
            <a:srgbClr val="F26B43"/>
          </p15:clr>
        </p15:guide>
        <p15:guide id="5" orient="horz" pos="3624"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9.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8" Type="http://schemas.openxmlformats.org/officeDocument/2006/relationships/diagramData" Target="../diagrams/data4.xml"/><Relationship Id="rId13" Type="http://schemas.openxmlformats.org/officeDocument/2006/relationships/diagramData" Target="../diagrams/data5.xml"/><Relationship Id="rId3" Type="http://schemas.openxmlformats.org/officeDocument/2006/relationships/diagramData" Target="../diagrams/data3.xml"/><Relationship Id="rId7" Type="http://schemas.microsoft.com/office/2007/relationships/diagramDrawing" Target="../diagrams/drawing3.xml"/><Relationship Id="rId12" Type="http://schemas.microsoft.com/office/2007/relationships/diagramDrawing" Target="../diagrams/drawing4.xml"/><Relationship Id="rId17" Type="http://schemas.microsoft.com/office/2007/relationships/diagramDrawing" Target="../diagrams/drawing5.xml"/><Relationship Id="rId2" Type="http://schemas.openxmlformats.org/officeDocument/2006/relationships/notesSlide" Target="../notesSlides/notesSlide2.xml"/><Relationship Id="rId16" Type="http://schemas.openxmlformats.org/officeDocument/2006/relationships/diagramColors" Target="../diagrams/colors5.xml"/><Relationship Id="rId1" Type="http://schemas.openxmlformats.org/officeDocument/2006/relationships/slideLayout" Target="../slideLayouts/slideLayout4.xml"/><Relationship Id="rId6" Type="http://schemas.openxmlformats.org/officeDocument/2006/relationships/diagramColors" Target="../diagrams/colors3.xml"/><Relationship Id="rId11" Type="http://schemas.openxmlformats.org/officeDocument/2006/relationships/diagramColors" Target="../diagrams/colors4.xml"/><Relationship Id="rId5" Type="http://schemas.openxmlformats.org/officeDocument/2006/relationships/diagramQuickStyle" Target="../diagrams/quickStyle3.xml"/><Relationship Id="rId15" Type="http://schemas.openxmlformats.org/officeDocument/2006/relationships/diagramQuickStyle" Target="../diagrams/quickStyle5.xml"/><Relationship Id="rId10" Type="http://schemas.openxmlformats.org/officeDocument/2006/relationships/diagramQuickStyle" Target="../diagrams/quickStyle4.xml"/><Relationship Id="rId4" Type="http://schemas.openxmlformats.org/officeDocument/2006/relationships/diagramLayout" Target="../diagrams/layout3.xml"/><Relationship Id="rId9" Type="http://schemas.openxmlformats.org/officeDocument/2006/relationships/diagramLayout" Target="../diagrams/layout4.xml"/><Relationship Id="rId1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0654" y="3075416"/>
            <a:ext cx="7772400" cy="1247154"/>
          </a:xfrm>
        </p:spPr>
        <p:txBody>
          <a:bodyPr>
            <a:normAutofit fontScale="90000"/>
          </a:bodyPr>
          <a:lstStyle/>
          <a:p>
            <a:r>
              <a:rPr lang="en-US" dirty="0" smtClean="0"/>
              <a:t>Community Redevelopment Tax Incentive Programs in Georgia</a:t>
            </a:r>
            <a:br>
              <a:rPr lang="en-US" dirty="0" smtClean="0"/>
            </a:br>
            <a:r>
              <a:rPr lang="en-US" dirty="0" smtClean="0"/>
              <a:t>a.k.a. the “Blight Tax”</a:t>
            </a:r>
            <a:endParaRPr lang="en-US" dirty="0"/>
          </a:p>
        </p:txBody>
      </p:sp>
      <p:sp>
        <p:nvSpPr>
          <p:cNvPr id="3" name="Subtitle 2"/>
          <p:cNvSpPr>
            <a:spLocks noGrp="1"/>
          </p:cNvSpPr>
          <p:nvPr>
            <p:ph type="subTitle" idx="1"/>
          </p:nvPr>
        </p:nvSpPr>
        <p:spPr>
          <a:xfrm>
            <a:off x="490654" y="4520873"/>
            <a:ext cx="7772400" cy="1075695"/>
          </a:xfrm>
        </p:spPr>
        <p:txBody>
          <a:bodyPr>
            <a:normAutofit/>
          </a:bodyPr>
          <a:lstStyle/>
          <a:p>
            <a:pPr algn="r"/>
            <a:r>
              <a:rPr lang="en-US" sz="2400" dirty="0" smtClean="0"/>
              <a:t>Ted Baggett, Associate Director, CVIOG</a:t>
            </a:r>
          </a:p>
          <a:p>
            <a:pPr algn="r"/>
            <a:r>
              <a:rPr lang="en-US" sz="2000" dirty="0" smtClean="0"/>
              <a:t>Rachel Thompson, 3</a:t>
            </a:r>
            <a:r>
              <a:rPr lang="en-US" sz="2000" baseline="30000" dirty="0" smtClean="0"/>
              <a:t>rd</a:t>
            </a:r>
            <a:r>
              <a:rPr lang="en-US" sz="2000" dirty="0" smtClean="0"/>
              <a:t> Year UGA Law</a:t>
            </a:r>
            <a:endParaRPr lang="en-US" sz="2000" dirty="0"/>
          </a:p>
        </p:txBody>
      </p:sp>
    </p:spTree>
    <p:extLst>
      <p:ext uri="{BB962C8B-B14F-4D97-AF65-F5344CB8AC3E}">
        <p14:creationId xmlns:p14="http://schemas.microsoft.com/office/powerpoint/2010/main" val="37461249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Adoption Timeline</a:t>
            </a:r>
            <a:endParaRPr lang="en-US" dirty="0"/>
          </a:p>
        </p:txBody>
      </p:sp>
      <p:graphicFrame>
        <p:nvGraphicFramePr>
          <p:cNvPr id="5" name="Content Placeholder 4"/>
          <p:cNvGraphicFramePr>
            <a:graphicFrameLocks noGrp="1"/>
          </p:cNvGraphicFramePr>
          <p:nvPr>
            <p:ph sz="half" idx="1"/>
            <p:extLst>
              <p:ext uri="{D42A27DB-BD31-4B8C-83A1-F6EECF244321}">
                <p14:modId xmlns:p14="http://schemas.microsoft.com/office/powerpoint/2010/main" val="942482675"/>
              </p:ext>
            </p:extLst>
          </p:nvPr>
        </p:nvGraphicFramePr>
        <p:xfrm>
          <a:off x="647700" y="1690689"/>
          <a:ext cx="8079336" cy="19438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Content Placeholder 5"/>
          <p:cNvGraphicFramePr>
            <a:graphicFrameLocks noGrp="1"/>
          </p:cNvGraphicFramePr>
          <p:nvPr>
            <p:ph sz="half" idx="2"/>
            <p:extLst>
              <p:ext uri="{D42A27DB-BD31-4B8C-83A1-F6EECF244321}">
                <p14:modId xmlns:p14="http://schemas.microsoft.com/office/powerpoint/2010/main" val="1593806765"/>
              </p:ext>
            </p:extLst>
          </p:nvPr>
        </p:nvGraphicFramePr>
        <p:xfrm>
          <a:off x="647700" y="3311818"/>
          <a:ext cx="8079336" cy="244128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8835584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Variation Among Municipalities</a:t>
            </a:r>
            <a:endParaRPr lang="en-US" dirty="0"/>
          </a:p>
        </p:txBody>
      </p:sp>
      <p:sp>
        <p:nvSpPr>
          <p:cNvPr id="3" name="Content Placeholder 2"/>
          <p:cNvSpPr>
            <a:spLocks noGrp="1"/>
          </p:cNvSpPr>
          <p:nvPr>
            <p:ph idx="1"/>
          </p:nvPr>
        </p:nvSpPr>
        <p:spPr/>
        <p:txBody>
          <a:bodyPr>
            <a:normAutofit/>
          </a:bodyPr>
          <a:lstStyle/>
          <a:p>
            <a:r>
              <a:rPr lang="en-US" dirty="0" smtClean="0"/>
              <a:t>Millage factors </a:t>
            </a:r>
          </a:p>
          <a:p>
            <a:endParaRPr lang="en-US" dirty="0"/>
          </a:p>
          <a:p>
            <a:r>
              <a:rPr lang="en-US" dirty="0" smtClean="0"/>
              <a:t>Use of funds (general fund or separate)</a:t>
            </a:r>
          </a:p>
          <a:p>
            <a:endParaRPr lang="en-US" dirty="0"/>
          </a:p>
          <a:p>
            <a:r>
              <a:rPr lang="en-US" dirty="0" smtClean="0"/>
              <a:t>Procedural steps to be completed before declaring a property as maintained in blighted condition</a:t>
            </a:r>
          </a:p>
          <a:p>
            <a:endParaRPr lang="en-US" dirty="0"/>
          </a:p>
          <a:p>
            <a:r>
              <a:rPr lang="en-US" dirty="0" smtClean="0"/>
              <a:t>Definition of “blight”</a:t>
            </a:r>
            <a:endParaRPr lang="en-US" dirty="0"/>
          </a:p>
        </p:txBody>
      </p:sp>
    </p:spTree>
    <p:extLst>
      <p:ext uri="{BB962C8B-B14F-4D97-AF65-F5344CB8AC3E}">
        <p14:creationId xmlns:p14="http://schemas.microsoft.com/office/powerpoint/2010/main" val="22048482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Variation Example:</a:t>
            </a:r>
            <a:br>
              <a:rPr lang="en-US" dirty="0"/>
            </a:br>
            <a:r>
              <a:rPr lang="en-US" dirty="0"/>
              <a:t>Millage Rate, Revenue, and Blight</a:t>
            </a:r>
          </a:p>
        </p:txBody>
      </p:sp>
      <p:sp>
        <p:nvSpPr>
          <p:cNvPr id="3" name="Text Placeholder 2"/>
          <p:cNvSpPr>
            <a:spLocks noGrp="1"/>
          </p:cNvSpPr>
          <p:nvPr>
            <p:ph type="body" idx="1"/>
          </p:nvPr>
        </p:nvSpPr>
        <p:spPr>
          <a:xfrm>
            <a:off x="647700" y="1741016"/>
            <a:ext cx="3851275" cy="434873"/>
          </a:xfrm>
        </p:spPr>
        <p:txBody>
          <a:bodyPr>
            <a:normAutofit lnSpcReduction="10000"/>
          </a:bodyPr>
          <a:lstStyle/>
          <a:p>
            <a:r>
              <a:rPr lang="en-US" dirty="0" smtClean="0"/>
              <a:t>Albany</a:t>
            </a:r>
            <a:endParaRPr lang="en-US" dirty="0"/>
          </a:p>
        </p:txBody>
      </p:sp>
      <p:sp>
        <p:nvSpPr>
          <p:cNvPr id="4" name="Content Placeholder 3"/>
          <p:cNvSpPr>
            <a:spLocks noGrp="1"/>
          </p:cNvSpPr>
          <p:nvPr>
            <p:ph sz="half" idx="2"/>
          </p:nvPr>
        </p:nvSpPr>
        <p:spPr>
          <a:xfrm>
            <a:off x="647700" y="2226217"/>
            <a:ext cx="3851275" cy="3526883"/>
          </a:xfrm>
        </p:spPr>
        <p:txBody>
          <a:bodyPr>
            <a:normAutofit/>
          </a:bodyPr>
          <a:lstStyle/>
          <a:p>
            <a:pPr>
              <a:lnSpc>
                <a:spcPct val="120000"/>
              </a:lnSpc>
            </a:pPr>
            <a:r>
              <a:rPr lang="en-US" sz="1000" b="1" dirty="0" smtClean="0"/>
              <a:t>Millage increase rate</a:t>
            </a:r>
            <a:r>
              <a:rPr lang="en-US" sz="1000" dirty="0" smtClean="0"/>
              <a:t>: 3</a:t>
            </a:r>
            <a:br>
              <a:rPr lang="en-US" sz="1000" dirty="0" smtClean="0"/>
            </a:br>
            <a:r>
              <a:rPr lang="en-US" sz="1000" b="1" dirty="0" smtClean="0"/>
              <a:t>Decrease </a:t>
            </a:r>
            <a:r>
              <a:rPr lang="en-US" sz="1000" b="1" dirty="0"/>
              <a:t>rate</a:t>
            </a:r>
            <a:r>
              <a:rPr lang="en-US" sz="1000" dirty="0"/>
              <a:t>: 0.5 for 3 </a:t>
            </a:r>
            <a:r>
              <a:rPr lang="en-US" sz="1000" dirty="0" smtClean="0"/>
              <a:t>years</a:t>
            </a:r>
            <a:br>
              <a:rPr lang="en-US" sz="1000" dirty="0" smtClean="0"/>
            </a:br>
            <a:r>
              <a:rPr lang="en-US" sz="1000" b="1" dirty="0" smtClean="0"/>
              <a:t>Blight </a:t>
            </a:r>
            <a:r>
              <a:rPr lang="en-US" sz="1000" b="1" dirty="0"/>
              <a:t>definition</a:t>
            </a:r>
            <a:r>
              <a:rPr lang="en-US" sz="1000" dirty="0"/>
              <a:t>: </a:t>
            </a:r>
          </a:p>
          <a:p>
            <a:pPr>
              <a:lnSpc>
                <a:spcPct val="120000"/>
              </a:lnSpc>
              <a:spcBef>
                <a:spcPts val="0"/>
              </a:spcBef>
            </a:pPr>
            <a:r>
              <a:rPr lang="en-US" sz="1000" dirty="0"/>
              <a:t>Unfit for human habitation or commercial, industrial, or business use and not in compliance with applicable codes; or </a:t>
            </a:r>
            <a:br>
              <a:rPr lang="en-US" sz="1000" dirty="0"/>
            </a:br>
            <a:r>
              <a:rPr lang="en-US" sz="1000" dirty="0"/>
              <a:t>vacant and being used in  connection with the commission of drug crimes; or </a:t>
            </a:r>
            <a:br>
              <a:rPr lang="en-US" sz="1000" dirty="0"/>
            </a:br>
            <a:r>
              <a:rPr lang="en-US" sz="1000" dirty="0"/>
              <a:t>constituting an endangerment to public health or safety due to unsanitary or unsafe conditions; and </a:t>
            </a:r>
            <a:br>
              <a:rPr lang="en-US" sz="1000" dirty="0"/>
            </a:br>
            <a:r>
              <a:rPr lang="en-US" sz="1000" dirty="0"/>
              <a:t>not a dwelling house being used as the primary residence of one or more persons.</a:t>
            </a:r>
          </a:p>
          <a:p>
            <a:pPr>
              <a:lnSpc>
                <a:spcPct val="120000"/>
              </a:lnSpc>
            </a:pPr>
            <a:r>
              <a:rPr lang="en-US" sz="1000" dirty="0"/>
              <a:t>Funds: segregated and used only for community redevelopment purposes </a:t>
            </a:r>
          </a:p>
          <a:p>
            <a:pPr>
              <a:lnSpc>
                <a:spcPct val="120000"/>
              </a:lnSpc>
            </a:pPr>
            <a:endParaRPr lang="en-US" sz="1800" dirty="0"/>
          </a:p>
        </p:txBody>
      </p:sp>
      <p:sp>
        <p:nvSpPr>
          <p:cNvPr id="5" name="Text Placeholder 4"/>
          <p:cNvSpPr>
            <a:spLocks noGrp="1"/>
          </p:cNvSpPr>
          <p:nvPr>
            <p:ph type="body" sz="quarter" idx="3"/>
          </p:nvPr>
        </p:nvSpPr>
        <p:spPr>
          <a:xfrm>
            <a:off x="4610100" y="1741016"/>
            <a:ext cx="3905250" cy="434874"/>
          </a:xfrm>
        </p:spPr>
        <p:txBody>
          <a:bodyPr>
            <a:normAutofit lnSpcReduction="10000"/>
          </a:bodyPr>
          <a:lstStyle/>
          <a:p>
            <a:r>
              <a:rPr lang="en-US" dirty="0" smtClean="0"/>
              <a:t>Griffin</a:t>
            </a:r>
            <a:endParaRPr lang="en-US" dirty="0"/>
          </a:p>
        </p:txBody>
      </p:sp>
      <p:sp>
        <p:nvSpPr>
          <p:cNvPr id="6" name="Content Placeholder 5"/>
          <p:cNvSpPr>
            <a:spLocks noGrp="1"/>
          </p:cNvSpPr>
          <p:nvPr>
            <p:ph sz="quarter" idx="4"/>
          </p:nvPr>
        </p:nvSpPr>
        <p:spPr>
          <a:xfrm>
            <a:off x="4629150" y="2175889"/>
            <a:ext cx="3886200" cy="3764053"/>
          </a:xfrm>
        </p:spPr>
        <p:txBody>
          <a:bodyPr>
            <a:noAutofit/>
          </a:bodyPr>
          <a:lstStyle/>
          <a:p>
            <a:pPr>
              <a:lnSpc>
                <a:spcPct val="120000"/>
              </a:lnSpc>
              <a:spcBef>
                <a:spcPts val="0"/>
              </a:spcBef>
            </a:pPr>
            <a:r>
              <a:rPr lang="en-US" sz="1000" b="1" dirty="0"/>
              <a:t>Millage increase rate</a:t>
            </a:r>
            <a:r>
              <a:rPr lang="en-US" sz="1000" dirty="0"/>
              <a:t>: </a:t>
            </a:r>
            <a:r>
              <a:rPr lang="en-US" sz="1000" dirty="0" smtClean="0"/>
              <a:t>7</a:t>
            </a:r>
            <a:br>
              <a:rPr lang="en-US" sz="1000" dirty="0" smtClean="0"/>
            </a:br>
            <a:r>
              <a:rPr lang="en-US" sz="1000" b="1" dirty="0" smtClean="0"/>
              <a:t>Decrease </a:t>
            </a:r>
            <a:r>
              <a:rPr lang="en-US" sz="1000" b="1" dirty="0"/>
              <a:t>rate</a:t>
            </a:r>
            <a:r>
              <a:rPr lang="en-US" sz="1000" dirty="0"/>
              <a:t>: 0.5 </a:t>
            </a:r>
            <a:r>
              <a:rPr lang="en-US" sz="1000" i="1" dirty="0"/>
              <a:t>up to </a:t>
            </a:r>
            <a:r>
              <a:rPr lang="en-US" sz="1000" dirty="0"/>
              <a:t>4 </a:t>
            </a:r>
            <a:r>
              <a:rPr lang="en-US" sz="1000" dirty="0" smtClean="0"/>
              <a:t>years, depending on repair expense</a:t>
            </a:r>
          </a:p>
          <a:p>
            <a:pPr>
              <a:lnSpc>
                <a:spcPct val="120000"/>
              </a:lnSpc>
              <a:spcBef>
                <a:spcPts val="0"/>
              </a:spcBef>
            </a:pPr>
            <a:r>
              <a:rPr lang="en-US" sz="1000" b="1" dirty="0" smtClean="0"/>
              <a:t>Blight </a:t>
            </a:r>
            <a:r>
              <a:rPr lang="en-US" sz="1000" b="1" dirty="0"/>
              <a:t>definition</a:t>
            </a:r>
            <a:r>
              <a:rPr lang="en-US" sz="1000" dirty="0"/>
              <a:t>: </a:t>
            </a:r>
            <a:endParaRPr lang="en-US" sz="1000" dirty="0" smtClean="0"/>
          </a:p>
          <a:p>
            <a:pPr marL="171450" indent="-171450">
              <a:lnSpc>
                <a:spcPct val="120000"/>
              </a:lnSpc>
              <a:spcBef>
                <a:spcPts val="0"/>
              </a:spcBef>
              <a:buSzPct val="100000"/>
              <a:buFont typeface="Courier New" panose="02070309020205020404" pitchFamily="49" charset="0"/>
              <a:buChar char="o"/>
            </a:pPr>
            <a:r>
              <a:rPr lang="en-US" sz="1000" dirty="0" smtClean="0"/>
              <a:t>2 </a:t>
            </a:r>
            <a:r>
              <a:rPr lang="en-US" sz="1000" dirty="0"/>
              <a:t>or more of: </a:t>
            </a:r>
            <a:br>
              <a:rPr lang="en-US" sz="1000" dirty="0"/>
            </a:br>
            <a:r>
              <a:rPr lang="en-US" sz="1000" dirty="0" smtClean="0"/>
              <a:t>-uninhabitable</a:t>
            </a:r>
            <a:r>
              <a:rPr lang="en-US" sz="1000" dirty="0"/>
              <a:t>, unsafe, or abandoned structure; </a:t>
            </a:r>
            <a:br>
              <a:rPr lang="en-US" sz="1000" dirty="0"/>
            </a:br>
            <a:r>
              <a:rPr lang="en-US" sz="1000" dirty="0" smtClean="0"/>
              <a:t>-inadequate </a:t>
            </a:r>
            <a:r>
              <a:rPr lang="en-US" sz="1000" dirty="0"/>
              <a:t>ventilation, light, air, or sanitation; </a:t>
            </a:r>
            <a:br>
              <a:rPr lang="en-US" sz="1000" dirty="0"/>
            </a:br>
            <a:r>
              <a:rPr lang="en-US" sz="1000" dirty="0" smtClean="0"/>
              <a:t>-imminent </a:t>
            </a:r>
            <a:r>
              <a:rPr lang="en-US" sz="1000" dirty="0"/>
              <a:t>harm to life or other property caused be natural catastrophe respecting which the governor has called a state of emergency; </a:t>
            </a:r>
            <a:br>
              <a:rPr lang="en-US" sz="1000" dirty="0"/>
            </a:br>
            <a:r>
              <a:rPr lang="en-US" sz="1000" dirty="0" smtClean="0"/>
              <a:t>-EPA superfund site or </a:t>
            </a:r>
            <a:r>
              <a:rPr lang="en-US" sz="1000" dirty="0"/>
              <a:t>having environmental contamination requiring remedial investigation or contamination study; </a:t>
            </a:r>
            <a:br>
              <a:rPr lang="en-US" sz="1000" dirty="0"/>
            </a:br>
            <a:r>
              <a:rPr lang="en-US" sz="1000" dirty="0" smtClean="0"/>
              <a:t>-repeated </a:t>
            </a:r>
            <a:r>
              <a:rPr lang="en-US" sz="1000" dirty="0"/>
              <a:t>illegal activity of which the owner knew or should have known; or </a:t>
            </a:r>
            <a:br>
              <a:rPr lang="en-US" sz="1000" dirty="0"/>
            </a:br>
            <a:r>
              <a:rPr lang="en-US" sz="1000" dirty="0" smtClean="0"/>
              <a:t>-maintenance </a:t>
            </a:r>
            <a:r>
              <a:rPr lang="en-US" sz="1000" dirty="0"/>
              <a:t>below </a:t>
            </a:r>
            <a:r>
              <a:rPr lang="en-US" sz="1000" dirty="0" smtClean="0"/>
              <a:t>code.</a:t>
            </a:r>
          </a:p>
          <a:p>
            <a:pPr marL="171450" indent="-171450">
              <a:lnSpc>
                <a:spcPct val="120000"/>
              </a:lnSpc>
              <a:spcBef>
                <a:spcPts val="0"/>
              </a:spcBef>
              <a:buSzPct val="100000"/>
              <a:buFont typeface="Courier New" panose="02070309020205020404" pitchFamily="49" charset="0"/>
              <a:buChar char="o"/>
            </a:pPr>
            <a:r>
              <a:rPr lang="en-US" sz="1000" dirty="0" smtClean="0"/>
              <a:t>conducive </a:t>
            </a:r>
            <a:r>
              <a:rPr lang="en-US" sz="1000" dirty="0"/>
              <a:t>to ill health, transmission of disease, infant mortality, or crime in immediate proximity of the property. </a:t>
            </a:r>
          </a:p>
          <a:p>
            <a:pPr marL="171450" indent="-171450">
              <a:lnSpc>
                <a:spcPct val="120000"/>
              </a:lnSpc>
              <a:spcBef>
                <a:spcPts val="0"/>
              </a:spcBef>
              <a:buSzPct val="100000"/>
              <a:buFont typeface="Courier New" panose="02070309020205020404" pitchFamily="49" charset="0"/>
              <a:buChar char="o"/>
            </a:pPr>
            <a:r>
              <a:rPr lang="en-US" sz="1000" dirty="0"/>
              <a:t>Not to be deemed blighted solely for aesthetic </a:t>
            </a:r>
            <a:r>
              <a:rPr lang="en-US" sz="1000" dirty="0" smtClean="0"/>
              <a:t>condition</a:t>
            </a:r>
          </a:p>
          <a:p>
            <a:pPr>
              <a:lnSpc>
                <a:spcPct val="120000"/>
              </a:lnSpc>
              <a:spcBef>
                <a:spcPts val="0"/>
              </a:spcBef>
            </a:pPr>
            <a:endParaRPr lang="en-US" sz="1000" dirty="0"/>
          </a:p>
          <a:p>
            <a:pPr>
              <a:lnSpc>
                <a:spcPct val="120000"/>
              </a:lnSpc>
              <a:spcBef>
                <a:spcPts val="0"/>
              </a:spcBef>
            </a:pPr>
            <a:r>
              <a:rPr lang="en-US" sz="1000" dirty="0"/>
              <a:t>Funds: segregated and used only for community redevelopment purposes</a:t>
            </a:r>
          </a:p>
          <a:p>
            <a:pPr>
              <a:lnSpc>
                <a:spcPct val="120000"/>
              </a:lnSpc>
              <a:spcBef>
                <a:spcPts val="0"/>
              </a:spcBef>
            </a:pPr>
            <a:endParaRPr lang="en-US" sz="1000" dirty="0"/>
          </a:p>
        </p:txBody>
      </p:sp>
    </p:spTree>
    <p:extLst>
      <p:ext uri="{BB962C8B-B14F-4D97-AF65-F5344CB8AC3E}">
        <p14:creationId xmlns:p14="http://schemas.microsoft.com/office/powerpoint/2010/main" val="14278985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Millage Rates &amp;</a:t>
            </a:r>
            <a:br>
              <a:rPr lang="en-US" dirty="0" smtClean="0"/>
            </a:br>
            <a:r>
              <a:rPr lang="en-US" dirty="0" smtClean="0"/>
              <a:t>Tax Revenue</a:t>
            </a:r>
            <a:endParaRPr lang="en-US" dirty="0"/>
          </a:p>
        </p:txBody>
      </p:sp>
    </p:spTree>
    <p:extLst>
      <p:ext uri="{BB962C8B-B14F-4D97-AF65-F5344CB8AC3E}">
        <p14:creationId xmlns:p14="http://schemas.microsoft.com/office/powerpoint/2010/main" val="270341111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Millage Rates</a:t>
            </a:r>
            <a:endParaRPr lang="en-US" dirty="0"/>
          </a:p>
        </p:txBody>
      </p:sp>
      <p:sp>
        <p:nvSpPr>
          <p:cNvPr id="3" name="Content Placeholder 2"/>
          <p:cNvSpPr>
            <a:spLocks noGrp="1"/>
          </p:cNvSpPr>
          <p:nvPr>
            <p:ph idx="1"/>
          </p:nvPr>
        </p:nvSpPr>
        <p:spPr/>
        <p:txBody>
          <a:bodyPr/>
          <a:lstStyle/>
          <a:p>
            <a:r>
              <a:rPr lang="en-US" dirty="0"/>
              <a:t>Millage rates are set by local </a:t>
            </a:r>
            <a:r>
              <a:rPr lang="en-US" dirty="0" smtClean="0"/>
              <a:t>ordinance</a:t>
            </a:r>
          </a:p>
          <a:p>
            <a:endParaRPr lang="en-US" dirty="0"/>
          </a:p>
          <a:p>
            <a:r>
              <a:rPr lang="en-US" dirty="0"/>
              <a:t>No limits on increased or decreased millage rates</a:t>
            </a:r>
          </a:p>
          <a:p>
            <a:pPr lvl="1"/>
            <a:r>
              <a:rPr lang="en-US" dirty="0"/>
              <a:t>Increase: commonly between 3 and 10</a:t>
            </a:r>
          </a:p>
          <a:p>
            <a:pPr lvl="1"/>
            <a:r>
              <a:rPr lang="en-US" dirty="0"/>
              <a:t>Decrease: commonly between 0.25-0.75 for 2-4 years</a:t>
            </a:r>
          </a:p>
          <a:p>
            <a:endParaRPr lang="en-US" dirty="0" smtClean="0"/>
          </a:p>
          <a:p>
            <a:r>
              <a:rPr lang="en-US" dirty="0" smtClean="0"/>
              <a:t>The </a:t>
            </a:r>
            <a:r>
              <a:rPr lang="en-US" dirty="0"/>
              <a:t>increase factors are often high to have a meaningful impact</a:t>
            </a:r>
          </a:p>
          <a:p>
            <a:endParaRPr lang="en-US" dirty="0"/>
          </a:p>
        </p:txBody>
      </p:sp>
    </p:spTree>
    <p:extLst>
      <p:ext uri="{BB962C8B-B14F-4D97-AF65-F5344CB8AC3E}">
        <p14:creationId xmlns:p14="http://schemas.microsoft.com/office/powerpoint/2010/main" val="41443494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Revenue</a:t>
            </a:r>
            <a:endParaRPr lang="en-US" dirty="0"/>
          </a:p>
        </p:txBody>
      </p:sp>
      <p:sp>
        <p:nvSpPr>
          <p:cNvPr id="3" name="Content Placeholder 2"/>
          <p:cNvSpPr>
            <a:spLocks noGrp="1"/>
          </p:cNvSpPr>
          <p:nvPr>
            <p:ph idx="1"/>
          </p:nvPr>
        </p:nvSpPr>
        <p:spPr/>
        <p:txBody>
          <a:bodyPr/>
          <a:lstStyle/>
          <a:p>
            <a:r>
              <a:rPr lang="en-US" dirty="0"/>
              <a:t>Best practices: separate </a:t>
            </a:r>
            <a:r>
              <a:rPr lang="en-US" dirty="0" smtClean="0"/>
              <a:t>revenue and use it toward community redevelopment</a:t>
            </a:r>
          </a:p>
          <a:p>
            <a:pPr marL="800100" lvl="1" indent="-342900">
              <a:buSzPct val="100000"/>
            </a:pPr>
            <a:r>
              <a:rPr lang="en-US" dirty="0" smtClean="0"/>
              <a:t>Challenge: administrative burden</a:t>
            </a:r>
            <a:endParaRPr lang="en-US" dirty="0"/>
          </a:p>
          <a:p>
            <a:r>
              <a:rPr lang="en-US" dirty="0" smtClean="0"/>
              <a:t>Uses for revenue:</a:t>
            </a:r>
            <a:endParaRPr lang="en-US" dirty="0"/>
          </a:p>
          <a:p>
            <a:pPr lvl="1"/>
            <a:r>
              <a:rPr lang="en-US" dirty="0" smtClean="0"/>
              <a:t>Demolition </a:t>
            </a:r>
            <a:r>
              <a:rPr lang="en-US" dirty="0"/>
              <a:t>of structures</a:t>
            </a:r>
          </a:p>
          <a:p>
            <a:pPr lvl="1"/>
            <a:r>
              <a:rPr lang="en-US" dirty="0"/>
              <a:t>Land acquisition and clearing</a:t>
            </a:r>
          </a:p>
          <a:p>
            <a:endParaRPr lang="en-US" dirty="0" smtClean="0"/>
          </a:p>
        </p:txBody>
      </p:sp>
    </p:spTree>
    <p:extLst>
      <p:ext uri="{BB962C8B-B14F-4D97-AF65-F5344CB8AC3E}">
        <p14:creationId xmlns:p14="http://schemas.microsoft.com/office/powerpoint/2010/main" val="5121547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Positive Outcomes</a:t>
            </a:r>
            <a:endParaRPr lang="en-US" dirty="0"/>
          </a:p>
        </p:txBody>
      </p:sp>
      <p:sp>
        <p:nvSpPr>
          <p:cNvPr id="3" name="Content Placeholder 2"/>
          <p:cNvSpPr>
            <a:spLocks noGrp="1"/>
          </p:cNvSpPr>
          <p:nvPr>
            <p:ph idx="1"/>
          </p:nvPr>
        </p:nvSpPr>
        <p:spPr/>
        <p:txBody>
          <a:bodyPr/>
          <a:lstStyle/>
          <a:p>
            <a:r>
              <a:rPr lang="en-US" dirty="0" smtClean="0"/>
              <a:t>Increased participation of owners in maintaining their properties</a:t>
            </a:r>
          </a:p>
          <a:p>
            <a:endParaRPr lang="en-US" dirty="0"/>
          </a:p>
          <a:p>
            <a:r>
              <a:rPr lang="en-US" dirty="0" smtClean="0"/>
              <a:t>Improved blighted areas</a:t>
            </a:r>
          </a:p>
          <a:p>
            <a:endParaRPr lang="en-US" dirty="0"/>
          </a:p>
          <a:p>
            <a:r>
              <a:rPr lang="en-US" dirty="0" smtClean="0"/>
              <a:t>Tax revenue</a:t>
            </a:r>
          </a:p>
          <a:p>
            <a:endParaRPr lang="en-US" dirty="0"/>
          </a:p>
          <a:p>
            <a:r>
              <a:rPr lang="en-US" dirty="0" smtClean="0"/>
              <a:t>Community investment and involvement</a:t>
            </a:r>
            <a:endParaRPr lang="en-US" dirty="0"/>
          </a:p>
        </p:txBody>
      </p:sp>
    </p:spTree>
    <p:extLst>
      <p:ext uri="{BB962C8B-B14F-4D97-AF65-F5344CB8AC3E}">
        <p14:creationId xmlns:p14="http://schemas.microsoft.com/office/powerpoint/2010/main" val="21785154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Community Redevelopment Tax Incentive Programs:</a:t>
            </a:r>
            <a:br>
              <a:rPr lang="en-US" dirty="0" smtClean="0"/>
            </a:br>
            <a:r>
              <a:rPr lang="en-US" dirty="0" smtClean="0"/>
              <a:t>Case Studies</a:t>
            </a:r>
            <a:endParaRPr lang="en-US" dirty="0"/>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814053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Griffin</a:t>
            </a:r>
            <a:endParaRPr lang="en-US" dirty="0"/>
          </a:p>
        </p:txBody>
      </p:sp>
      <p:sp>
        <p:nvSpPr>
          <p:cNvPr id="3" name="Text Placeholder 2"/>
          <p:cNvSpPr>
            <a:spLocks noGrp="1"/>
          </p:cNvSpPr>
          <p:nvPr>
            <p:ph type="body" idx="1"/>
          </p:nvPr>
        </p:nvSpPr>
        <p:spPr/>
        <p:txBody>
          <a:bodyPr/>
          <a:lstStyle/>
          <a:p>
            <a:r>
              <a:rPr lang="en-US" dirty="0" smtClean="0"/>
              <a:t>Experience</a:t>
            </a:r>
            <a:endParaRPr lang="en-US" dirty="0"/>
          </a:p>
        </p:txBody>
      </p:sp>
      <p:sp>
        <p:nvSpPr>
          <p:cNvPr id="4" name="Content Placeholder 3"/>
          <p:cNvSpPr>
            <a:spLocks noGrp="1"/>
          </p:cNvSpPr>
          <p:nvPr>
            <p:ph sz="half" idx="2"/>
          </p:nvPr>
        </p:nvSpPr>
        <p:spPr/>
        <p:txBody>
          <a:bodyPr>
            <a:normAutofit/>
          </a:bodyPr>
          <a:lstStyle/>
          <a:p>
            <a:pPr marL="342900" indent="-342900">
              <a:buSzPct val="100000"/>
              <a:buFont typeface="Arial" panose="020B0604020202020204" pitchFamily="34" charset="0"/>
              <a:buChar char="•"/>
            </a:pPr>
            <a:r>
              <a:rPr lang="en-US" sz="2000" dirty="0" smtClean="0"/>
              <a:t>It didn’t work for them</a:t>
            </a:r>
          </a:p>
          <a:p>
            <a:pPr marL="342900" indent="-342900">
              <a:buSzPct val="100000"/>
              <a:buFont typeface="Arial" panose="020B0604020202020204" pitchFamily="34" charset="0"/>
              <a:buChar char="•"/>
            </a:pPr>
            <a:r>
              <a:rPr lang="en-US" sz="2000" dirty="0" smtClean="0"/>
              <a:t>Only used a handful of times</a:t>
            </a:r>
          </a:p>
          <a:p>
            <a:pPr marL="800100" lvl="1" indent="-342900">
              <a:buSzPct val="100000"/>
            </a:pPr>
            <a:r>
              <a:rPr lang="en-US" sz="2000" dirty="0" smtClean="0"/>
              <a:t>Never got through a remediation</a:t>
            </a:r>
          </a:p>
          <a:p>
            <a:pPr marL="342900" indent="-342900">
              <a:buSzPct val="100000"/>
              <a:buFont typeface="Arial" panose="020B0604020202020204" pitchFamily="34" charset="0"/>
              <a:buChar char="•"/>
            </a:pPr>
            <a:r>
              <a:rPr lang="en-US" sz="2000" dirty="0" smtClean="0"/>
              <a:t>Mostly commercial</a:t>
            </a:r>
          </a:p>
          <a:p>
            <a:pPr marL="800100" lvl="1" indent="-342900">
              <a:buSzPct val="100000"/>
            </a:pPr>
            <a:r>
              <a:rPr lang="en-US" sz="2000" dirty="0" smtClean="0"/>
              <a:t>Also used for residential rental properties </a:t>
            </a:r>
            <a:endParaRPr lang="en-US" sz="2000" dirty="0"/>
          </a:p>
        </p:txBody>
      </p:sp>
      <p:sp>
        <p:nvSpPr>
          <p:cNvPr id="5" name="Text Placeholder 4"/>
          <p:cNvSpPr>
            <a:spLocks noGrp="1"/>
          </p:cNvSpPr>
          <p:nvPr>
            <p:ph type="body" sz="quarter" idx="3"/>
          </p:nvPr>
        </p:nvSpPr>
        <p:spPr/>
        <p:txBody>
          <a:bodyPr/>
          <a:lstStyle/>
          <a:p>
            <a:r>
              <a:rPr lang="en-US" dirty="0" smtClean="0"/>
              <a:t>Challenges</a:t>
            </a:r>
            <a:endParaRPr lang="en-US" dirty="0"/>
          </a:p>
        </p:txBody>
      </p:sp>
      <p:sp>
        <p:nvSpPr>
          <p:cNvPr id="6" name="Content Placeholder 5"/>
          <p:cNvSpPr>
            <a:spLocks noGrp="1"/>
          </p:cNvSpPr>
          <p:nvPr>
            <p:ph sz="quarter" idx="4"/>
          </p:nvPr>
        </p:nvSpPr>
        <p:spPr/>
        <p:txBody>
          <a:bodyPr>
            <a:normAutofit/>
          </a:bodyPr>
          <a:lstStyle/>
          <a:p>
            <a:pPr marL="342900" indent="-342900">
              <a:buSzPct val="100000"/>
              <a:buFont typeface="Arial" panose="020B0604020202020204" pitchFamily="34" charset="0"/>
              <a:buChar char="•"/>
            </a:pPr>
            <a:r>
              <a:rPr lang="en-US" sz="2000" dirty="0" smtClean="0"/>
              <a:t>Heir properties</a:t>
            </a:r>
          </a:p>
          <a:p>
            <a:pPr marL="800100" lvl="1" indent="-342900">
              <a:buSzPct val="100000"/>
            </a:pPr>
            <a:r>
              <a:rPr lang="en-US" sz="2000" dirty="0" smtClean="0"/>
              <a:t>Tracing owners, creating incentives</a:t>
            </a:r>
          </a:p>
          <a:p>
            <a:pPr marL="342900" indent="-342900">
              <a:buSzPct val="100000"/>
              <a:buFont typeface="Arial" panose="020B0604020202020204" pitchFamily="34" charset="0"/>
              <a:buChar char="•"/>
            </a:pPr>
            <a:r>
              <a:rPr lang="en-US" sz="2000" dirty="0" smtClean="0"/>
              <a:t>Owners of blighted property tended not to pay ad valorem/ property taxes anyway</a:t>
            </a:r>
            <a:endParaRPr lang="en-US" sz="2000" dirty="0"/>
          </a:p>
        </p:txBody>
      </p:sp>
    </p:spTree>
    <p:extLst>
      <p:ext uri="{BB962C8B-B14F-4D97-AF65-F5344CB8AC3E}">
        <p14:creationId xmlns:p14="http://schemas.microsoft.com/office/powerpoint/2010/main" val="39829376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Case Study: Albany</a:t>
            </a:r>
            <a:endParaRPr lang="en-US" dirty="0"/>
          </a:p>
        </p:txBody>
      </p:sp>
      <p:sp>
        <p:nvSpPr>
          <p:cNvPr id="8" name="Text Placeholder 7"/>
          <p:cNvSpPr>
            <a:spLocks noGrp="1"/>
          </p:cNvSpPr>
          <p:nvPr>
            <p:ph type="body" idx="1"/>
          </p:nvPr>
        </p:nvSpPr>
        <p:spPr/>
        <p:txBody>
          <a:bodyPr/>
          <a:lstStyle/>
          <a:p>
            <a:r>
              <a:rPr lang="en-US" dirty="0" smtClean="0"/>
              <a:t>Implementation</a:t>
            </a:r>
            <a:endParaRPr lang="en-US" dirty="0"/>
          </a:p>
        </p:txBody>
      </p:sp>
      <p:sp>
        <p:nvSpPr>
          <p:cNvPr id="9" name="Content Placeholder 8"/>
          <p:cNvSpPr>
            <a:spLocks noGrp="1"/>
          </p:cNvSpPr>
          <p:nvPr>
            <p:ph sz="half" idx="2"/>
          </p:nvPr>
        </p:nvSpPr>
        <p:spPr/>
        <p:txBody>
          <a:bodyPr>
            <a:normAutofit/>
          </a:bodyPr>
          <a:lstStyle/>
          <a:p>
            <a:pPr marL="342900" indent="-342900">
              <a:buSzPct val="100000"/>
              <a:buFont typeface="Arial" panose="020B0604020202020204" pitchFamily="34" charset="0"/>
              <a:buChar char="•"/>
            </a:pPr>
            <a:r>
              <a:rPr lang="en-US" sz="2000" dirty="0" smtClean="0"/>
              <a:t>Elected officials were receptive</a:t>
            </a:r>
          </a:p>
          <a:p>
            <a:pPr marL="342900" indent="-342900">
              <a:buSzPct val="100000"/>
              <a:buFont typeface="Arial" panose="020B0604020202020204" pitchFamily="34" charset="0"/>
              <a:buChar char="•"/>
            </a:pPr>
            <a:r>
              <a:rPr lang="en-US" sz="2000" dirty="0" smtClean="0"/>
              <a:t>Limited to commercial properties</a:t>
            </a:r>
          </a:p>
          <a:p>
            <a:pPr marL="342900" indent="-342900">
              <a:buSzPct val="100000"/>
              <a:buFont typeface="Arial" panose="020B0604020202020204" pitchFamily="34" charset="0"/>
              <a:buChar char="•"/>
            </a:pPr>
            <a:r>
              <a:rPr lang="en-US" sz="2000" dirty="0" smtClean="0"/>
              <a:t>Establishing blight designation mirrored code violations for nuisance = minimal challenge</a:t>
            </a:r>
            <a:endParaRPr lang="en-US" sz="2000" dirty="0"/>
          </a:p>
        </p:txBody>
      </p:sp>
      <p:sp>
        <p:nvSpPr>
          <p:cNvPr id="10" name="Text Placeholder 9"/>
          <p:cNvSpPr>
            <a:spLocks noGrp="1"/>
          </p:cNvSpPr>
          <p:nvPr>
            <p:ph type="body" sz="quarter" idx="3"/>
          </p:nvPr>
        </p:nvSpPr>
        <p:spPr/>
        <p:txBody>
          <a:bodyPr/>
          <a:lstStyle/>
          <a:p>
            <a:r>
              <a:rPr lang="en-US" dirty="0" smtClean="0"/>
              <a:t>Application</a:t>
            </a:r>
            <a:endParaRPr lang="en-US" dirty="0"/>
          </a:p>
        </p:txBody>
      </p:sp>
      <p:sp>
        <p:nvSpPr>
          <p:cNvPr id="11" name="Content Placeholder 10"/>
          <p:cNvSpPr>
            <a:spLocks noGrp="1"/>
          </p:cNvSpPr>
          <p:nvPr>
            <p:ph sz="quarter" idx="4"/>
          </p:nvPr>
        </p:nvSpPr>
        <p:spPr/>
        <p:txBody>
          <a:bodyPr>
            <a:normAutofit/>
          </a:bodyPr>
          <a:lstStyle/>
          <a:p>
            <a:pPr marL="342900" indent="-342900">
              <a:buSzPct val="100000"/>
              <a:buFont typeface="Arial" panose="020B0604020202020204" pitchFamily="34" charset="0"/>
              <a:buChar char="•"/>
            </a:pPr>
            <a:r>
              <a:rPr lang="en-US" sz="2000" dirty="0" smtClean="0"/>
              <a:t>In 8-9 years, used twice</a:t>
            </a:r>
          </a:p>
          <a:p>
            <a:pPr marL="342900" indent="-342900">
              <a:buSzPct val="100000"/>
              <a:buFont typeface="Arial" panose="020B0604020202020204" pitchFamily="34" charset="0"/>
              <a:buChar char="•"/>
            </a:pPr>
            <a:r>
              <a:rPr lang="en-US" sz="2000" dirty="0" smtClean="0"/>
              <a:t>Recommendation: make the millage factor high enough to motivate or push tax foreclosure (3x = too low)</a:t>
            </a:r>
          </a:p>
          <a:p>
            <a:pPr marL="342900" indent="-342900">
              <a:buSzPct val="100000"/>
              <a:buFont typeface="Arial" panose="020B0604020202020204" pitchFamily="34" charset="0"/>
              <a:buChar char="•"/>
            </a:pPr>
            <a:r>
              <a:rPr lang="en-US" sz="2000" dirty="0" smtClean="0"/>
              <a:t>Easier to track owner of commercial properties</a:t>
            </a:r>
          </a:p>
          <a:p>
            <a:pPr marL="342900" indent="-342900">
              <a:buSzPct val="100000"/>
              <a:buFont typeface="Arial" panose="020B0604020202020204" pitchFamily="34" charset="0"/>
              <a:buChar char="•"/>
            </a:pPr>
            <a:r>
              <a:rPr lang="en-US" sz="2000" dirty="0" smtClean="0"/>
              <a:t>Not a silver bullet</a:t>
            </a:r>
            <a:endParaRPr lang="en-US" sz="2000" dirty="0"/>
          </a:p>
        </p:txBody>
      </p:sp>
    </p:spTree>
    <p:extLst>
      <p:ext uri="{BB962C8B-B14F-4D97-AF65-F5344CB8AC3E}">
        <p14:creationId xmlns:p14="http://schemas.microsoft.com/office/powerpoint/2010/main" val="2860647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Georgia Constitution</a:t>
            </a:r>
          </a:p>
        </p:txBody>
      </p:sp>
      <p:sp>
        <p:nvSpPr>
          <p:cNvPr id="5" name="Content Placeholder 4"/>
          <p:cNvSpPr>
            <a:spLocks noGrp="1"/>
          </p:cNvSpPr>
          <p:nvPr>
            <p:ph idx="1"/>
          </p:nvPr>
        </p:nvSpPr>
        <p:spPr/>
        <p:txBody>
          <a:bodyPr>
            <a:normAutofit/>
          </a:bodyPr>
          <a:lstStyle/>
          <a:p>
            <a:r>
              <a:rPr lang="en-US" dirty="0"/>
              <a:t>Art. IX, </a:t>
            </a:r>
            <a:r>
              <a:rPr lang="en-US" dirty="0" smtClean="0"/>
              <a:t>Section </a:t>
            </a:r>
            <a:r>
              <a:rPr lang="en-US" dirty="0"/>
              <a:t>II, </a:t>
            </a:r>
            <a:r>
              <a:rPr lang="en-US" dirty="0" smtClean="0"/>
              <a:t>Paragraph </a:t>
            </a:r>
            <a:r>
              <a:rPr lang="en-US" dirty="0"/>
              <a:t>VII, </a:t>
            </a:r>
            <a:r>
              <a:rPr lang="en-US" dirty="0" smtClean="0"/>
              <a:t>Subsection </a:t>
            </a:r>
            <a:r>
              <a:rPr lang="en-US" dirty="0"/>
              <a:t>(d</a:t>
            </a:r>
            <a:r>
              <a:rPr lang="en-US" dirty="0" smtClean="0"/>
              <a:t>)</a:t>
            </a:r>
          </a:p>
          <a:p>
            <a:pPr lvl="1"/>
            <a:r>
              <a:rPr lang="en-US" dirty="0" smtClean="0"/>
              <a:t>Passed in 2002</a:t>
            </a:r>
          </a:p>
          <a:p>
            <a:pPr lvl="1"/>
            <a:endParaRPr lang="en-US" dirty="0" smtClean="0"/>
          </a:p>
          <a:p>
            <a:r>
              <a:rPr lang="en-US" dirty="0" smtClean="0"/>
              <a:t>Localities </a:t>
            </a:r>
            <a:r>
              <a:rPr lang="en-US" dirty="0"/>
              <a:t>can establish tax incentive programs to rehabilitate blighted properties</a:t>
            </a:r>
          </a:p>
          <a:p>
            <a:pPr lvl="1"/>
            <a:r>
              <a:rPr lang="en-US" dirty="0"/>
              <a:t>Decreases burden on the government</a:t>
            </a:r>
          </a:p>
          <a:p>
            <a:pPr lvl="1"/>
            <a:r>
              <a:rPr lang="en-US" dirty="0"/>
              <a:t>Encourages private property owners to maintain </a:t>
            </a:r>
            <a:r>
              <a:rPr lang="en-US" dirty="0" smtClean="0"/>
              <a:t>property </a:t>
            </a:r>
          </a:p>
          <a:p>
            <a:pPr lvl="1"/>
            <a:endParaRPr lang="en-US" dirty="0" smtClean="0"/>
          </a:p>
          <a:p>
            <a:r>
              <a:rPr lang="en-US" dirty="0" smtClean="0"/>
              <a:t>Certain </a:t>
            </a:r>
            <a:r>
              <a:rPr lang="en-US" dirty="0"/>
              <a:t>requirements apply</a:t>
            </a:r>
          </a:p>
          <a:p>
            <a:endParaRPr lang="en-US" dirty="0"/>
          </a:p>
        </p:txBody>
      </p:sp>
    </p:spTree>
    <p:extLst>
      <p:ext uri="{BB962C8B-B14F-4D97-AF65-F5344CB8AC3E}">
        <p14:creationId xmlns:p14="http://schemas.microsoft.com/office/powerpoint/2010/main" val="241431970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Dublin</a:t>
            </a:r>
            <a:endParaRPr lang="en-US" dirty="0"/>
          </a:p>
        </p:txBody>
      </p:sp>
      <p:sp>
        <p:nvSpPr>
          <p:cNvPr id="3" name="Text Placeholder 2"/>
          <p:cNvSpPr>
            <a:spLocks noGrp="1"/>
          </p:cNvSpPr>
          <p:nvPr>
            <p:ph type="body" idx="1"/>
          </p:nvPr>
        </p:nvSpPr>
        <p:spPr>
          <a:xfrm>
            <a:off x="647700" y="1820181"/>
            <a:ext cx="3851275" cy="538252"/>
          </a:xfrm>
        </p:spPr>
        <p:txBody>
          <a:bodyPr/>
          <a:lstStyle/>
          <a:p>
            <a:r>
              <a:rPr lang="en-US" dirty="0" smtClean="0"/>
              <a:t>Experience</a:t>
            </a:r>
            <a:endParaRPr lang="en-US" dirty="0"/>
          </a:p>
        </p:txBody>
      </p:sp>
      <p:sp>
        <p:nvSpPr>
          <p:cNvPr id="4" name="Content Placeholder 3"/>
          <p:cNvSpPr>
            <a:spLocks noGrp="1"/>
          </p:cNvSpPr>
          <p:nvPr>
            <p:ph sz="half" idx="2"/>
          </p:nvPr>
        </p:nvSpPr>
        <p:spPr/>
        <p:txBody>
          <a:bodyPr>
            <a:normAutofit fontScale="92500" lnSpcReduction="20000"/>
          </a:bodyPr>
          <a:lstStyle/>
          <a:p>
            <a:pPr marL="342900" indent="-342900">
              <a:buSzPct val="100000"/>
              <a:buFont typeface="Arial" panose="020B0604020202020204" pitchFamily="34" charset="0"/>
              <a:buChar char="•"/>
            </a:pPr>
            <a:r>
              <a:rPr lang="en-US" dirty="0" smtClean="0"/>
              <a:t>Not used to generate revenue</a:t>
            </a:r>
          </a:p>
          <a:p>
            <a:pPr marL="342900" indent="-342900">
              <a:buSzPct val="100000"/>
              <a:buFont typeface="Arial" panose="020B0604020202020204" pitchFamily="34" charset="0"/>
              <a:buChar char="•"/>
            </a:pPr>
            <a:r>
              <a:rPr lang="en-US" dirty="0" smtClean="0"/>
              <a:t>Easier to manage by using it alongside nuisance </a:t>
            </a:r>
          </a:p>
          <a:p>
            <a:pPr marL="342900" indent="-342900">
              <a:buSzPct val="100000"/>
              <a:buFont typeface="Arial" panose="020B0604020202020204" pitchFamily="34" charset="0"/>
              <a:buChar char="•"/>
            </a:pPr>
            <a:r>
              <a:rPr lang="en-US" dirty="0" smtClean="0"/>
              <a:t>Want to give owners as much time and opportunity to clean up properties</a:t>
            </a:r>
          </a:p>
          <a:p>
            <a:pPr marL="342900" indent="-342900">
              <a:buSzPct val="100000"/>
              <a:buFont typeface="Arial" panose="020B0604020202020204" pitchFamily="34" charset="0"/>
              <a:buChar char="•"/>
            </a:pPr>
            <a:r>
              <a:rPr lang="en-US" dirty="0" smtClean="0"/>
              <a:t>Used more for vacant residential properties</a:t>
            </a:r>
          </a:p>
        </p:txBody>
      </p:sp>
      <p:sp>
        <p:nvSpPr>
          <p:cNvPr id="5" name="Text Placeholder 4"/>
          <p:cNvSpPr>
            <a:spLocks noGrp="1"/>
          </p:cNvSpPr>
          <p:nvPr>
            <p:ph type="body" sz="quarter" idx="3"/>
          </p:nvPr>
        </p:nvSpPr>
        <p:spPr>
          <a:xfrm>
            <a:off x="4629150" y="1820181"/>
            <a:ext cx="3905250" cy="538252"/>
          </a:xfrm>
        </p:spPr>
        <p:txBody>
          <a:bodyPr/>
          <a:lstStyle/>
          <a:p>
            <a:r>
              <a:rPr lang="en-US" dirty="0" smtClean="0"/>
              <a:t>Challenges</a:t>
            </a:r>
            <a:endParaRPr lang="en-US" dirty="0"/>
          </a:p>
        </p:txBody>
      </p:sp>
      <p:sp>
        <p:nvSpPr>
          <p:cNvPr id="6" name="Content Placeholder 5"/>
          <p:cNvSpPr>
            <a:spLocks noGrp="1"/>
          </p:cNvSpPr>
          <p:nvPr>
            <p:ph sz="quarter" idx="4"/>
          </p:nvPr>
        </p:nvSpPr>
        <p:spPr/>
        <p:txBody>
          <a:bodyPr>
            <a:normAutofit fontScale="85000" lnSpcReduction="20000"/>
          </a:bodyPr>
          <a:lstStyle/>
          <a:p>
            <a:pPr marL="342900" indent="-342900">
              <a:buSzPct val="100000"/>
              <a:buFont typeface="Arial" panose="020B0604020202020204" pitchFamily="34" charset="0"/>
              <a:buChar char="•"/>
            </a:pPr>
            <a:r>
              <a:rPr lang="en-US" dirty="0" smtClean="0"/>
              <a:t>Long, slow process</a:t>
            </a:r>
          </a:p>
          <a:p>
            <a:pPr marL="800100" lvl="1" indent="-342900">
              <a:buSzPct val="100000"/>
            </a:pPr>
            <a:r>
              <a:rPr lang="en-US" dirty="0" smtClean="0"/>
              <a:t>No clear results yet</a:t>
            </a:r>
          </a:p>
          <a:p>
            <a:pPr marL="342900" indent="-342900">
              <a:buSzPct val="100000"/>
              <a:buFont typeface="Arial" panose="020B0604020202020204" pitchFamily="34" charset="0"/>
              <a:buChar char="•"/>
            </a:pPr>
            <a:r>
              <a:rPr lang="en-US" dirty="0" smtClean="0"/>
              <a:t>Had to amend the ordinance early-on to adapt to their needs</a:t>
            </a:r>
          </a:p>
          <a:p>
            <a:pPr marL="342900" indent="-342900">
              <a:buSzPct val="100000"/>
              <a:buFont typeface="Arial" panose="020B0604020202020204" pitchFamily="34" charset="0"/>
              <a:buChar char="•"/>
            </a:pPr>
            <a:r>
              <a:rPr lang="en-US" dirty="0" smtClean="0"/>
              <a:t>Costs more than it generates</a:t>
            </a:r>
          </a:p>
          <a:p>
            <a:pPr marL="342900" indent="-342900">
              <a:buSzPct val="100000"/>
              <a:buFont typeface="Arial" panose="020B0604020202020204" pitchFamily="34" charset="0"/>
              <a:buChar char="•"/>
            </a:pPr>
            <a:r>
              <a:rPr lang="en-US" dirty="0" smtClean="0"/>
              <a:t>Ensuring that property owners understand what is happening and why</a:t>
            </a:r>
          </a:p>
          <a:p>
            <a:pPr marL="800100" lvl="1" indent="-342900">
              <a:buSzPct val="100000"/>
            </a:pPr>
            <a:r>
              <a:rPr lang="en-US" dirty="0" smtClean="0"/>
              <a:t>Provide documents to help</a:t>
            </a:r>
            <a:endParaRPr lang="en-US" dirty="0"/>
          </a:p>
        </p:txBody>
      </p:sp>
    </p:spTree>
    <p:extLst>
      <p:ext uri="{BB962C8B-B14F-4D97-AF65-F5344CB8AC3E}">
        <p14:creationId xmlns:p14="http://schemas.microsoft.com/office/powerpoint/2010/main" val="23884309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normAutofit fontScale="70000" lnSpcReduction="20000"/>
          </a:bodyPr>
          <a:lstStyle/>
          <a:p>
            <a:pPr marL="342900" indent="-342900">
              <a:buFont typeface="Wingdings" panose="05000000000000000000" pitchFamily="2" charset="2"/>
              <a:buChar char="ü"/>
            </a:pPr>
            <a:r>
              <a:rPr lang="en-US" dirty="0" smtClean="0"/>
              <a:t>Don’t count on this as a revenue generator, it is a redevelopment tool that requires investment.</a:t>
            </a:r>
          </a:p>
          <a:p>
            <a:pPr marL="342900" indent="-342900">
              <a:buFont typeface="Wingdings" panose="05000000000000000000" pitchFamily="2" charset="2"/>
              <a:buChar char="ü"/>
            </a:pPr>
            <a:r>
              <a:rPr lang="en-US" dirty="0" smtClean="0"/>
              <a:t>Pair this with traditional nuisance abatement actions, you’ll be building the case for them simultaneously.</a:t>
            </a:r>
          </a:p>
          <a:p>
            <a:pPr marL="342900" indent="-342900">
              <a:buFont typeface="Wingdings" panose="05000000000000000000" pitchFamily="2" charset="2"/>
              <a:buChar char="ü"/>
            </a:pPr>
            <a:r>
              <a:rPr lang="en-US" dirty="0" smtClean="0"/>
              <a:t>Work with the planning and revenue staff on timing.</a:t>
            </a:r>
            <a:endParaRPr lang="en-US" dirty="0"/>
          </a:p>
          <a:p>
            <a:pPr marL="342900" indent="-342900">
              <a:buFont typeface="Wingdings" panose="05000000000000000000" pitchFamily="2" charset="2"/>
              <a:buChar char="ü"/>
            </a:pPr>
            <a:r>
              <a:rPr lang="en-US" dirty="0" smtClean="0"/>
              <a:t>Recognize where this wont work: </a:t>
            </a:r>
          </a:p>
          <a:p>
            <a:r>
              <a:rPr lang="en-US" dirty="0" smtClean="0"/>
              <a:t>        (Enterprise Zones, TADS, cities without property tax)</a:t>
            </a:r>
          </a:p>
          <a:p>
            <a:pPr marL="342900" indent="-342900">
              <a:buFont typeface="Wingdings" panose="05000000000000000000" pitchFamily="2" charset="2"/>
              <a:buChar char="ü"/>
            </a:pPr>
            <a:r>
              <a:rPr lang="en-US" dirty="0" smtClean="0"/>
              <a:t>Go high with the factor, make it sting.</a:t>
            </a:r>
          </a:p>
          <a:p>
            <a:pPr marL="342900" indent="-342900">
              <a:buFont typeface="Wingdings" panose="05000000000000000000" pitchFamily="2" charset="2"/>
              <a:buChar char="ü"/>
            </a:pPr>
            <a:r>
              <a:rPr lang="en-US" dirty="0" smtClean="0"/>
              <a:t>Tie the decrease to the remediation plan and have them submit regular documentation to earn it.</a:t>
            </a:r>
          </a:p>
          <a:p>
            <a:pPr marL="342900" indent="-342900">
              <a:buFont typeface="Wingdings" panose="05000000000000000000" pitchFamily="2" charset="2"/>
              <a:buChar char="ü"/>
            </a:pPr>
            <a:r>
              <a:rPr lang="en-US" dirty="0" smtClean="0"/>
              <a:t>Like anything new, manage the public message and talk to stakeholders</a:t>
            </a:r>
          </a:p>
          <a:p>
            <a:r>
              <a:rPr lang="en-US" dirty="0" smtClean="0"/>
              <a:t>         (</a:t>
            </a:r>
            <a:r>
              <a:rPr lang="en-US" dirty="0"/>
              <a:t>S</a:t>
            </a:r>
            <a:r>
              <a:rPr lang="en-US" dirty="0" smtClean="0"/>
              <a:t>chool </a:t>
            </a:r>
            <a:r>
              <a:rPr lang="en-US" dirty="0"/>
              <a:t>B</a:t>
            </a:r>
            <a:r>
              <a:rPr lang="en-US" dirty="0" smtClean="0"/>
              <a:t>oard, County, CIDS, etc.)</a:t>
            </a:r>
          </a:p>
        </p:txBody>
      </p:sp>
    </p:spTree>
    <p:extLst>
      <p:ext uri="{BB962C8B-B14F-4D97-AF65-F5344CB8AC3E}">
        <p14:creationId xmlns:p14="http://schemas.microsoft.com/office/powerpoint/2010/main" val="31895866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7700" y="457200"/>
            <a:ext cx="7538009" cy="1551547"/>
          </a:xfrm>
        </p:spPr>
        <p:txBody>
          <a:bodyPr>
            <a:normAutofit/>
          </a:bodyPr>
          <a:lstStyle/>
          <a:p>
            <a:r>
              <a:rPr lang="en-US" dirty="0" smtClean="0"/>
              <a:t>Acknowledgments and Resources:</a:t>
            </a:r>
            <a:endParaRPr lang="en-US" dirty="0"/>
          </a:p>
        </p:txBody>
      </p:sp>
      <p:sp>
        <p:nvSpPr>
          <p:cNvPr id="4" name="Text Placeholder 3"/>
          <p:cNvSpPr>
            <a:spLocks noGrp="1"/>
          </p:cNvSpPr>
          <p:nvPr>
            <p:ph type="body" sz="half" idx="2"/>
          </p:nvPr>
        </p:nvSpPr>
        <p:spPr>
          <a:xfrm>
            <a:off x="647700" y="2057400"/>
            <a:ext cx="7538009" cy="3695700"/>
          </a:xfrm>
        </p:spPr>
        <p:txBody>
          <a:bodyPr/>
          <a:lstStyle/>
          <a:p>
            <a:pPr marL="285750" indent="-285750">
              <a:buSzPct val="100000"/>
              <a:buFont typeface="Arial" panose="020B0604020202020204" pitchFamily="34" charset="0"/>
              <a:buChar char="•"/>
            </a:pPr>
            <a:r>
              <a:rPr lang="en-US" dirty="0" smtClean="0"/>
              <a:t>Georgia Municipal Association Model Blighted Property Ordinance</a:t>
            </a:r>
          </a:p>
          <a:p>
            <a:pPr marL="285750" indent="-285750">
              <a:buSzPct val="100000"/>
              <a:buFont typeface="Arial" panose="020B0604020202020204" pitchFamily="34" charset="0"/>
              <a:buChar char="•"/>
            </a:pPr>
            <a:r>
              <a:rPr lang="en-US" dirty="0" smtClean="0"/>
              <a:t>Community Redevelopment Tax Incentives – Blighted Properties (Presentation 8/2011, Nathan Davis &amp; Mike Tilson)</a:t>
            </a:r>
          </a:p>
          <a:p>
            <a:pPr marL="285750" indent="-285750">
              <a:buSzPct val="100000"/>
              <a:buFont typeface="Arial" panose="020B0604020202020204" pitchFamily="34" charset="0"/>
              <a:buChar char="•"/>
            </a:pPr>
            <a:r>
              <a:rPr lang="en-US" dirty="0" smtClean="0"/>
              <a:t>Redevelopment Tax Incentive Ordinances (Presentation 9/2010, Frederick Gardiner &amp; Martha Reimann)</a:t>
            </a:r>
          </a:p>
          <a:p>
            <a:pPr marL="285750" indent="-285750">
              <a:buSzPct val="100000"/>
              <a:buFont typeface="Arial" panose="020B0604020202020204" pitchFamily="34" charset="0"/>
              <a:buChar char="•"/>
            </a:pPr>
            <a:r>
              <a:rPr lang="en-US" dirty="0"/>
              <a:t>O</a:t>
            </a:r>
            <a:r>
              <a:rPr lang="en-US" dirty="0" smtClean="0"/>
              <a:t>rdinances from: Albany, Griffin, Dublin, Lyons, Kennesaw, Cedartown, Acworth, Cobb County, Sandy Springs, Americus, Rockmart, and Conyers</a:t>
            </a:r>
          </a:p>
          <a:p>
            <a:pPr marL="285750" indent="-285750">
              <a:buSzPct val="100000"/>
              <a:buFont typeface="Arial" panose="020B0604020202020204" pitchFamily="34" charset="0"/>
              <a:buChar char="•"/>
            </a:pPr>
            <a:r>
              <a:rPr lang="en-US" dirty="0" smtClean="0"/>
              <a:t>Special thanks to representatives from Albany, Griffin, and Dublin for taking the time to discuss their experiences.</a:t>
            </a:r>
            <a:endParaRPr lang="en-US" dirty="0"/>
          </a:p>
        </p:txBody>
      </p:sp>
    </p:spTree>
    <p:extLst>
      <p:ext uri="{BB962C8B-B14F-4D97-AF65-F5344CB8AC3E}">
        <p14:creationId xmlns:p14="http://schemas.microsoft.com/office/powerpoint/2010/main" val="16095664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78661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Necessary Elements</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493821722"/>
              </p:ext>
            </p:extLst>
          </p:nvPr>
        </p:nvGraphicFramePr>
        <p:xfrm>
          <a:off x="647700" y="1825625"/>
          <a:ext cx="7867650" cy="3927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16678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Necessary Elements:</a:t>
            </a:r>
            <a:br>
              <a:rPr lang="en-US" dirty="0"/>
            </a:br>
            <a:r>
              <a:rPr lang="en-US" dirty="0"/>
              <a:t>Ad Valorem Tax and Revenue</a:t>
            </a:r>
          </a:p>
        </p:txBody>
      </p:sp>
      <p:graphicFrame>
        <p:nvGraphicFramePr>
          <p:cNvPr id="2" name="Content Placeholder 1"/>
          <p:cNvGraphicFramePr>
            <a:graphicFrameLocks noGrp="1"/>
          </p:cNvGraphicFramePr>
          <p:nvPr>
            <p:ph idx="1"/>
            <p:extLst>
              <p:ext uri="{D42A27DB-BD31-4B8C-83A1-F6EECF244321}">
                <p14:modId xmlns:p14="http://schemas.microsoft.com/office/powerpoint/2010/main" val="2394927123"/>
              </p:ext>
            </p:extLst>
          </p:nvPr>
        </p:nvGraphicFramePr>
        <p:xfrm>
          <a:off x="647700" y="2147491"/>
          <a:ext cx="7867650" cy="35803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145130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Defining Blight</a:t>
            </a:r>
            <a:endParaRPr lang="en-US" dirty="0"/>
          </a:p>
        </p:txBody>
      </p:sp>
      <p:sp>
        <p:nvSpPr>
          <p:cNvPr id="5" name="Content Placeholder 4"/>
          <p:cNvSpPr>
            <a:spLocks noGrp="1"/>
          </p:cNvSpPr>
          <p:nvPr>
            <p:ph idx="1"/>
          </p:nvPr>
        </p:nvSpPr>
        <p:spPr/>
        <p:txBody>
          <a:bodyPr>
            <a:normAutofit fontScale="92500"/>
          </a:bodyPr>
          <a:lstStyle/>
          <a:p>
            <a:r>
              <a:rPr lang="en-US" dirty="0" smtClean="0"/>
              <a:t>GA </a:t>
            </a:r>
            <a:r>
              <a:rPr lang="en-US" dirty="0"/>
              <a:t>Constitution: “at a minimum, property that constitutes endangerment to public health or safety”</a:t>
            </a:r>
          </a:p>
          <a:p>
            <a:endParaRPr lang="en-US" dirty="0" smtClean="0"/>
          </a:p>
          <a:p>
            <a:r>
              <a:rPr lang="en-US" dirty="0" smtClean="0"/>
              <a:t>Cannot </a:t>
            </a:r>
            <a:r>
              <a:rPr lang="en-US" dirty="0"/>
              <a:t>include a dwelling house that one or more people use as primary </a:t>
            </a:r>
            <a:r>
              <a:rPr lang="en-US" dirty="0" smtClean="0"/>
              <a:t>residence</a:t>
            </a:r>
          </a:p>
          <a:p>
            <a:endParaRPr lang="en-US" dirty="0" smtClean="0"/>
          </a:p>
          <a:p>
            <a:r>
              <a:rPr lang="en-US" dirty="0" smtClean="0"/>
              <a:t>May import O.C.G.A. § 22-1-1 Eminent Domain definition</a:t>
            </a:r>
          </a:p>
          <a:p>
            <a:endParaRPr lang="en-US" dirty="0" smtClean="0"/>
          </a:p>
          <a:p>
            <a:r>
              <a:rPr lang="en-US" dirty="0" smtClean="0"/>
              <a:t>May use definition found elsewhere </a:t>
            </a:r>
            <a:r>
              <a:rPr lang="en-US" dirty="0"/>
              <a:t>in ordinances</a:t>
            </a:r>
          </a:p>
          <a:p>
            <a:endParaRPr lang="en-US" dirty="0"/>
          </a:p>
          <a:p>
            <a:endParaRPr lang="en-US" dirty="0"/>
          </a:p>
          <a:p>
            <a:endParaRPr lang="en-US" dirty="0" smtClean="0"/>
          </a:p>
        </p:txBody>
      </p:sp>
    </p:spTree>
    <p:extLst>
      <p:ext uri="{BB962C8B-B14F-4D97-AF65-F5344CB8AC3E}">
        <p14:creationId xmlns:p14="http://schemas.microsoft.com/office/powerpoint/2010/main" val="17759910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Kinds of Properties</a:t>
            </a:r>
            <a:endParaRPr lang="en-US" dirty="0"/>
          </a:p>
        </p:txBody>
      </p:sp>
      <p:sp>
        <p:nvSpPr>
          <p:cNvPr id="3" name="Content Placeholder 2"/>
          <p:cNvSpPr>
            <a:spLocks noGrp="1"/>
          </p:cNvSpPr>
          <p:nvPr>
            <p:ph idx="1"/>
          </p:nvPr>
        </p:nvSpPr>
        <p:spPr/>
        <p:txBody>
          <a:bodyPr/>
          <a:lstStyle/>
          <a:p>
            <a:r>
              <a:rPr lang="en-US" dirty="0"/>
              <a:t>Residential structures that are vacant or used for purposes other than as a primary residence</a:t>
            </a:r>
          </a:p>
          <a:p>
            <a:endParaRPr lang="en-US" dirty="0" smtClean="0"/>
          </a:p>
          <a:p>
            <a:r>
              <a:rPr lang="en-US" dirty="0" smtClean="0"/>
              <a:t>Blighted </a:t>
            </a:r>
            <a:r>
              <a:rPr lang="en-US" dirty="0"/>
              <a:t>commercial or industrial structures </a:t>
            </a:r>
          </a:p>
          <a:p>
            <a:endParaRPr lang="en-US" dirty="0" smtClean="0"/>
          </a:p>
          <a:p>
            <a:r>
              <a:rPr lang="en-US" dirty="0" smtClean="0"/>
              <a:t>Brownfields</a:t>
            </a:r>
          </a:p>
          <a:p>
            <a:endParaRPr lang="en-US" dirty="0"/>
          </a:p>
          <a:p>
            <a:r>
              <a:rPr lang="en-US" dirty="0" smtClean="0"/>
              <a:t>Unlikely to be used on undeveloped land</a:t>
            </a:r>
            <a:endParaRPr lang="en-US" dirty="0"/>
          </a:p>
          <a:p>
            <a:endParaRPr lang="en-US" dirty="0"/>
          </a:p>
        </p:txBody>
      </p:sp>
    </p:spTree>
    <p:extLst>
      <p:ext uri="{BB962C8B-B14F-4D97-AF65-F5344CB8AC3E}">
        <p14:creationId xmlns:p14="http://schemas.microsoft.com/office/powerpoint/2010/main" val="14663400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Procedural Steps</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153604622"/>
              </p:ext>
            </p:extLst>
          </p:nvPr>
        </p:nvGraphicFramePr>
        <p:xfrm>
          <a:off x="431800" y="1544491"/>
          <a:ext cx="8221663" cy="16981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7229747" y="5370434"/>
            <a:ext cx="1767818" cy="523220"/>
          </a:xfrm>
          <a:prstGeom prst="rect">
            <a:avLst/>
          </a:prstGeom>
          <a:noFill/>
        </p:spPr>
        <p:txBody>
          <a:bodyPr wrap="square" rtlCol="0">
            <a:spAutoFit/>
          </a:bodyPr>
          <a:lstStyle/>
          <a:p>
            <a:pPr algn="r"/>
            <a:r>
              <a:rPr lang="en-US" sz="1400" dirty="0" smtClean="0">
                <a:solidFill>
                  <a:schemeClr val="bg2">
                    <a:lumMod val="75000"/>
                  </a:schemeClr>
                </a:solidFill>
              </a:rPr>
              <a:t>Example from Dublin Ordinance</a:t>
            </a:r>
            <a:endParaRPr lang="en-US" sz="1400" dirty="0">
              <a:solidFill>
                <a:schemeClr val="bg2">
                  <a:lumMod val="75000"/>
                </a:schemeClr>
              </a:solidFill>
            </a:endParaRPr>
          </a:p>
        </p:txBody>
      </p:sp>
      <p:graphicFrame>
        <p:nvGraphicFramePr>
          <p:cNvPr id="9" name="Content Placeholder 6"/>
          <p:cNvGraphicFramePr>
            <a:graphicFrameLocks/>
          </p:cNvGraphicFramePr>
          <p:nvPr>
            <p:extLst>
              <p:ext uri="{D42A27DB-BD31-4B8C-83A1-F6EECF244321}">
                <p14:modId xmlns:p14="http://schemas.microsoft.com/office/powerpoint/2010/main" val="1669080499"/>
              </p:ext>
            </p:extLst>
          </p:nvPr>
        </p:nvGraphicFramePr>
        <p:xfrm>
          <a:off x="431800" y="3000201"/>
          <a:ext cx="8221663" cy="1699225"/>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0" name="Content Placeholder 6"/>
          <p:cNvGraphicFramePr>
            <a:graphicFrameLocks/>
          </p:cNvGraphicFramePr>
          <p:nvPr>
            <p:extLst>
              <p:ext uri="{D42A27DB-BD31-4B8C-83A1-F6EECF244321}">
                <p14:modId xmlns:p14="http://schemas.microsoft.com/office/powerpoint/2010/main" val="3873585006"/>
              </p:ext>
            </p:extLst>
          </p:nvPr>
        </p:nvGraphicFramePr>
        <p:xfrm>
          <a:off x="1855512" y="4552175"/>
          <a:ext cx="5374235" cy="1341479"/>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Tree>
    <p:extLst>
      <p:ext uri="{BB962C8B-B14F-4D97-AF65-F5344CB8AC3E}">
        <p14:creationId xmlns:p14="http://schemas.microsoft.com/office/powerpoint/2010/main" val="25376344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Challenges</a:t>
            </a:r>
            <a:endParaRPr lang="en-US" dirty="0"/>
          </a:p>
        </p:txBody>
      </p:sp>
      <p:sp>
        <p:nvSpPr>
          <p:cNvPr id="3" name="Content Placeholder 2"/>
          <p:cNvSpPr>
            <a:spLocks noGrp="1"/>
          </p:cNvSpPr>
          <p:nvPr>
            <p:ph idx="1"/>
          </p:nvPr>
        </p:nvSpPr>
        <p:spPr/>
        <p:txBody>
          <a:bodyPr>
            <a:normAutofit fontScale="92500" lnSpcReduction="10000"/>
          </a:bodyPr>
          <a:lstStyle/>
          <a:p>
            <a:pPr marL="342900" indent="-342900">
              <a:buSzPct val="100000"/>
              <a:buFont typeface="Arial" panose="020B0604020202020204" pitchFamily="34" charset="0"/>
              <a:buChar char="•"/>
            </a:pPr>
            <a:r>
              <a:rPr lang="en-US" dirty="0" smtClean="0"/>
              <a:t>Adhering to Constitutional boundaries</a:t>
            </a:r>
          </a:p>
          <a:p>
            <a:pPr marL="800100" lvl="1" indent="-342900">
              <a:buClr>
                <a:schemeClr val="bg2">
                  <a:lumMod val="25000"/>
                </a:schemeClr>
              </a:buClr>
              <a:buSzPct val="100000"/>
              <a:buFont typeface="Courier New" panose="02070309020205020404" pitchFamily="49" charset="0"/>
              <a:buChar char="o"/>
            </a:pPr>
            <a:r>
              <a:rPr lang="en-US" sz="1800" dirty="0" smtClean="0">
                <a:solidFill>
                  <a:schemeClr val="bg2">
                    <a:lumMod val="50000"/>
                  </a:schemeClr>
                </a:solidFill>
              </a:rPr>
              <a:t>Due process – notice and hearing requirements</a:t>
            </a:r>
          </a:p>
          <a:p>
            <a:pPr>
              <a:buSzPct val="100000"/>
            </a:pPr>
            <a:endParaRPr lang="en-US" dirty="0"/>
          </a:p>
          <a:p>
            <a:pPr marL="342900" indent="-342900">
              <a:buSzPct val="100000"/>
              <a:buFont typeface="Arial" panose="020B0604020202020204" pitchFamily="34" charset="0"/>
              <a:buChar char="•"/>
            </a:pPr>
            <a:r>
              <a:rPr lang="en-US" dirty="0" smtClean="0"/>
              <a:t>Finding the appropriate owner for notice</a:t>
            </a:r>
          </a:p>
          <a:p>
            <a:pPr>
              <a:buSzPct val="100000"/>
            </a:pPr>
            <a:endParaRPr lang="en-US" dirty="0"/>
          </a:p>
          <a:p>
            <a:pPr marL="342900" indent="-342900">
              <a:buSzPct val="100000"/>
              <a:buFont typeface="Arial" panose="020B0604020202020204" pitchFamily="34" charset="0"/>
              <a:buChar char="•"/>
            </a:pPr>
            <a:r>
              <a:rPr lang="en-US" dirty="0" smtClean="0"/>
              <a:t>Drafting the ordinance to meet the needs of the particular municipality</a:t>
            </a:r>
          </a:p>
          <a:p>
            <a:pPr>
              <a:buSzPct val="100000"/>
            </a:pPr>
            <a:endParaRPr lang="en-US" dirty="0"/>
          </a:p>
          <a:p>
            <a:pPr marL="342900" indent="-342900">
              <a:buSzPct val="100000"/>
              <a:buFont typeface="Arial" panose="020B0604020202020204" pitchFamily="34" charset="0"/>
              <a:buChar char="•"/>
            </a:pPr>
            <a:r>
              <a:rPr lang="en-US" dirty="0" smtClean="0"/>
              <a:t>Adhering to legal requirements, such as the primary residence limitation</a:t>
            </a:r>
          </a:p>
          <a:p>
            <a:pPr>
              <a:buSzPct val="100000"/>
            </a:pPr>
            <a:endParaRPr lang="en-US" dirty="0" smtClean="0"/>
          </a:p>
          <a:p>
            <a:pPr>
              <a:buSzPct val="100000"/>
            </a:pPr>
            <a:endParaRPr lang="en-US" dirty="0"/>
          </a:p>
        </p:txBody>
      </p:sp>
    </p:spTree>
    <p:extLst>
      <p:ext uri="{BB962C8B-B14F-4D97-AF65-F5344CB8AC3E}">
        <p14:creationId xmlns:p14="http://schemas.microsoft.com/office/powerpoint/2010/main" val="1746415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Challenges</a:t>
            </a:r>
            <a:endParaRPr lang="en-US" dirty="0"/>
          </a:p>
        </p:txBody>
      </p:sp>
      <p:sp>
        <p:nvSpPr>
          <p:cNvPr id="3" name="Content Placeholder 2"/>
          <p:cNvSpPr>
            <a:spLocks noGrp="1"/>
          </p:cNvSpPr>
          <p:nvPr>
            <p:ph sz="half" idx="1"/>
          </p:nvPr>
        </p:nvSpPr>
        <p:spPr/>
        <p:txBody>
          <a:bodyPr>
            <a:normAutofit fontScale="70000" lnSpcReduction="20000"/>
          </a:bodyPr>
          <a:lstStyle/>
          <a:p>
            <a:pPr>
              <a:buSzPct val="100000"/>
            </a:pPr>
            <a:endParaRPr lang="en-US" dirty="0"/>
          </a:p>
          <a:p>
            <a:pPr marL="342900" indent="-342900">
              <a:buSzPct val="100000"/>
              <a:buFont typeface="Arial" panose="020B0604020202020204" pitchFamily="34" charset="0"/>
              <a:buChar char="•"/>
            </a:pPr>
            <a:r>
              <a:rPr lang="en-US" dirty="0" smtClean="0"/>
              <a:t>Support </a:t>
            </a:r>
            <a:r>
              <a:rPr lang="en-US" dirty="0"/>
              <a:t>from city officials and the </a:t>
            </a:r>
            <a:r>
              <a:rPr lang="en-US" dirty="0" smtClean="0"/>
              <a:t>public</a:t>
            </a:r>
            <a:endParaRPr lang="en-US" dirty="0"/>
          </a:p>
          <a:p>
            <a:endParaRPr lang="en-US" dirty="0" smtClean="0"/>
          </a:p>
          <a:p>
            <a:pPr marL="342900" indent="-342900">
              <a:buSzPct val="100000"/>
              <a:buFont typeface="Arial" panose="020B0604020202020204" pitchFamily="34" charset="0"/>
              <a:buChar char="•"/>
            </a:pPr>
            <a:r>
              <a:rPr lang="en-US" dirty="0" smtClean="0"/>
              <a:t>Public awareness &amp; understanding of what the tax is, how it applies, and what it does </a:t>
            </a:r>
            <a:r>
              <a:rPr lang="en-US" i="1" dirty="0" smtClean="0"/>
              <a:t>not</a:t>
            </a:r>
            <a:r>
              <a:rPr lang="en-US" dirty="0" smtClean="0"/>
              <a:t> do (i.e. raise school taxes)</a:t>
            </a:r>
          </a:p>
          <a:p>
            <a:endParaRPr lang="en-US" dirty="0"/>
          </a:p>
          <a:p>
            <a:pPr marL="342900" indent="-342900">
              <a:buSzPct val="100000"/>
              <a:buFont typeface="Arial" panose="020B0604020202020204" pitchFamily="34" charset="0"/>
              <a:buChar char="•"/>
            </a:pPr>
            <a:r>
              <a:rPr lang="en-US" dirty="0" smtClean="0"/>
              <a:t>Administrative burdens – e.g. segregating funds</a:t>
            </a:r>
          </a:p>
          <a:p>
            <a:endParaRPr lang="en-US" dirty="0"/>
          </a:p>
        </p:txBody>
      </p:sp>
      <p:sp>
        <p:nvSpPr>
          <p:cNvPr id="4" name="Content Placeholder 3"/>
          <p:cNvSpPr>
            <a:spLocks noGrp="1"/>
          </p:cNvSpPr>
          <p:nvPr>
            <p:ph sz="half" idx="2"/>
          </p:nvPr>
        </p:nvSpPr>
        <p:spPr/>
        <p:txBody>
          <a:bodyPr>
            <a:normAutofit fontScale="70000" lnSpcReduction="20000"/>
          </a:bodyPr>
          <a:lstStyle/>
          <a:p>
            <a:endParaRPr lang="en-US" dirty="0" smtClean="0"/>
          </a:p>
          <a:p>
            <a:pPr marL="342900" indent="-342900">
              <a:buSzPct val="100000"/>
              <a:buFont typeface="Arial" panose="020B0604020202020204" pitchFamily="34" charset="0"/>
              <a:buChar char="•"/>
            </a:pPr>
            <a:r>
              <a:rPr lang="en-US" dirty="0"/>
              <a:t>Establishing appropriate </a:t>
            </a:r>
            <a:r>
              <a:rPr lang="en-US" dirty="0" smtClean="0"/>
              <a:t>deadlines</a:t>
            </a:r>
          </a:p>
          <a:p>
            <a:pPr marL="800100" lvl="1" indent="-342900">
              <a:buSzPct val="100000"/>
            </a:pPr>
            <a:r>
              <a:rPr lang="en-US" dirty="0" smtClean="0"/>
              <a:t>Ex. Timing with tax notices</a:t>
            </a:r>
            <a:endParaRPr lang="en-US" dirty="0"/>
          </a:p>
          <a:p>
            <a:endParaRPr lang="en-US" dirty="0" smtClean="0"/>
          </a:p>
          <a:p>
            <a:pPr marL="342900" indent="-342900">
              <a:buSzPct val="100000"/>
              <a:buFont typeface="Arial" panose="020B0604020202020204" pitchFamily="34" charset="0"/>
              <a:buChar char="•"/>
            </a:pPr>
            <a:r>
              <a:rPr lang="en-US" dirty="0" smtClean="0"/>
              <a:t>Identifying properties best suited for this tool</a:t>
            </a:r>
          </a:p>
          <a:p>
            <a:endParaRPr lang="en-US" dirty="0"/>
          </a:p>
          <a:p>
            <a:pPr marL="342900" indent="-342900">
              <a:buSzPct val="100000"/>
              <a:buFont typeface="Arial" panose="020B0604020202020204" pitchFamily="34" charset="0"/>
              <a:buChar char="•"/>
            </a:pPr>
            <a:r>
              <a:rPr lang="en-US" dirty="0" smtClean="0"/>
              <a:t>Legal costs in drafting and adopting</a:t>
            </a:r>
          </a:p>
          <a:p>
            <a:pPr>
              <a:buSzPct val="100000"/>
            </a:pPr>
            <a:endParaRPr lang="en-US" dirty="0" smtClean="0"/>
          </a:p>
          <a:p>
            <a:pPr marL="342900" indent="-342900">
              <a:buSzPct val="100000"/>
              <a:buFont typeface="Arial" panose="020B0604020202020204" pitchFamily="34" charset="0"/>
              <a:buChar char="•"/>
            </a:pPr>
            <a:r>
              <a:rPr lang="en-US" dirty="0"/>
              <a:t>Theoretically may be established together between a municipality and county or by each </a:t>
            </a:r>
            <a:r>
              <a:rPr lang="en-US" dirty="0" smtClean="0"/>
              <a:t>separately</a:t>
            </a:r>
            <a:endParaRPr lang="en-US" dirty="0"/>
          </a:p>
        </p:txBody>
      </p:sp>
    </p:spTree>
    <p:extLst>
      <p:ext uri="{BB962C8B-B14F-4D97-AF65-F5344CB8AC3E}">
        <p14:creationId xmlns:p14="http://schemas.microsoft.com/office/powerpoint/2010/main" val="1969735960"/>
      </p:ext>
    </p:extLst>
  </p:cSld>
  <p:clrMapOvr>
    <a:masterClrMapping/>
  </p:clrMapOvr>
  <p:timing>
    <p:tnLst>
      <p:par>
        <p:cTn id="1" dur="indefinite" restart="never" nodeType="tmRoot"/>
      </p:par>
    </p:tnLst>
  </p:timing>
</p:sld>
</file>

<file path=ppt/theme/theme1.xml><?xml version="1.0" encoding="utf-8"?>
<a:theme xmlns:a="http://schemas.openxmlformats.org/drawingml/2006/main" name="3_Custom Design">
  <a:themeElements>
    <a:clrScheme name="Black Template Color Palette">
      <a:dk1>
        <a:sysClr val="windowText" lastClr="000000"/>
      </a:dk1>
      <a:lt1>
        <a:sysClr val="window" lastClr="FFFFFF"/>
      </a:lt1>
      <a:dk2>
        <a:srgbClr val="00333F"/>
      </a:dk2>
      <a:lt2>
        <a:srgbClr val="E7E6E6"/>
      </a:lt2>
      <a:accent1>
        <a:srgbClr val="BA0C2F"/>
      </a:accent1>
      <a:accent2>
        <a:srgbClr val="9EA2A2"/>
      </a:accent2>
      <a:accent3>
        <a:srgbClr val="00677F"/>
      </a:accent3>
      <a:accent4>
        <a:srgbClr val="BA0C2F"/>
      </a:accent4>
      <a:accent5>
        <a:srgbClr val="00A3AD"/>
      </a:accent5>
      <a:accent6>
        <a:srgbClr val="FFCD00"/>
      </a:accent6>
      <a:hlink>
        <a:srgbClr val="00A3AD"/>
      </a:hlink>
      <a:folHlink>
        <a:srgbClr val="E4002B"/>
      </a:folHlink>
    </a:clrScheme>
    <a:fontScheme name="Custom 6">
      <a:majorFont>
        <a:latin typeface="Tahoma"/>
        <a:ea typeface=""/>
        <a:cs typeface=""/>
      </a:majorFont>
      <a:minorFont>
        <a:latin typeface="Georgi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1336</TotalTime>
  <Words>1638</Words>
  <Application>Microsoft Office PowerPoint</Application>
  <PresentationFormat>On-screen Show (4:3)</PresentationFormat>
  <Paragraphs>214</Paragraphs>
  <Slides>23</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Courier New</vt:lpstr>
      <vt:lpstr>Georgia</vt:lpstr>
      <vt:lpstr>Tahoma</vt:lpstr>
      <vt:lpstr>Wingdings</vt:lpstr>
      <vt:lpstr>3_Custom Design</vt:lpstr>
      <vt:lpstr>Community Redevelopment Tax Incentive Programs in Georgia a.k.a. the “Blight Tax”</vt:lpstr>
      <vt:lpstr>Georgia Constitution</vt:lpstr>
      <vt:lpstr>Necessary Elements</vt:lpstr>
      <vt:lpstr>Necessary Elements: Ad Valorem Tax and Revenue</vt:lpstr>
      <vt:lpstr>Defining Blight</vt:lpstr>
      <vt:lpstr>What Kinds of Properties</vt:lpstr>
      <vt:lpstr>Common Procedural Steps</vt:lpstr>
      <vt:lpstr>Legal Challenges</vt:lpstr>
      <vt:lpstr>Implementation Challenges</vt:lpstr>
      <vt:lpstr>Adoption Timeline</vt:lpstr>
      <vt:lpstr>Variation Among Municipalities</vt:lpstr>
      <vt:lpstr>Variation Example: Millage Rate, Revenue, and Blight</vt:lpstr>
      <vt:lpstr>Millage Rates &amp; Tax Revenue</vt:lpstr>
      <vt:lpstr>Millage Rates</vt:lpstr>
      <vt:lpstr>Revenue</vt:lpstr>
      <vt:lpstr>Possible Positive Outcomes</vt:lpstr>
      <vt:lpstr>Community Redevelopment Tax Incentive Programs: Case Studies</vt:lpstr>
      <vt:lpstr>Case Study: Griffin</vt:lpstr>
      <vt:lpstr>Case Study: Albany</vt:lpstr>
      <vt:lpstr>Case Study: Dublin</vt:lpstr>
      <vt:lpstr>Conclusions</vt:lpstr>
      <vt:lpstr>Acknowledgments and Resources:</vt:lpstr>
      <vt:lpstr>PowerPoint Presentation</vt:lpstr>
    </vt:vector>
  </TitlesOfParts>
  <Company>UGA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Howard</dc:creator>
  <cp:lastModifiedBy>Ted C Baggett</cp:lastModifiedBy>
  <cp:revision>165</cp:revision>
  <cp:lastPrinted>2018-02-20T20:06:36Z</cp:lastPrinted>
  <dcterms:created xsi:type="dcterms:W3CDTF">2016-10-31T21:31:09Z</dcterms:created>
  <dcterms:modified xsi:type="dcterms:W3CDTF">2018-02-21T14:17:02Z</dcterms:modified>
</cp:coreProperties>
</file>