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0" r:id="rId3"/>
    <p:sldId id="297" r:id="rId4"/>
    <p:sldId id="288" r:id="rId5"/>
    <p:sldId id="272" r:id="rId6"/>
    <p:sldId id="279" r:id="rId7"/>
    <p:sldId id="273" r:id="rId8"/>
    <p:sldId id="277" r:id="rId9"/>
    <p:sldId id="258" r:id="rId10"/>
    <p:sldId id="296" r:id="rId11"/>
    <p:sldId id="282" r:id="rId12"/>
    <p:sldId id="284" r:id="rId13"/>
    <p:sldId id="285" r:id="rId14"/>
    <p:sldId id="275" r:id="rId15"/>
    <p:sldId id="261" r:id="rId16"/>
    <p:sldId id="276" r:id="rId17"/>
    <p:sldId id="269" r:id="rId18"/>
    <p:sldId id="278" r:id="rId19"/>
    <p:sldId id="268" r:id="rId20"/>
    <p:sldId id="298" r:id="rId21"/>
    <p:sldId id="280" r:id="rId22"/>
    <p:sldId id="257" r:id="rId23"/>
    <p:sldId id="262" r:id="rId24"/>
    <p:sldId id="290" r:id="rId25"/>
    <p:sldId id="267" r:id="rId26"/>
    <p:sldId id="289"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2" d="100"/>
          <a:sy n="72" d="100"/>
        </p:scale>
        <p:origin x="66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F445B-6D40-441B-9F6B-0672678E07F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0BE08B6-9E34-48B7-B1AD-81F90000F8EC}">
      <dgm:prSet phldrT="[Text]"/>
      <dgm:spPr>
        <a:solidFill>
          <a:schemeClr val="accent6">
            <a:lumMod val="60000"/>
            <a:lumOff val="40000"/>
          </a:schemeClr>
        </a:solidFill>
      </dgm:spPr>
      <dgm:t>
        <a:bodyPr/>
        <a:lstStyle/>
        <a:p>
          <a:r>
            <a:rPr lang="en-US" dirty="0">
              <a:solidFill>
                <a:schemeClr val="tx1"/>
              </a:solidFill>
            </a:rPr>
            <a:t>GICH Housing Team</a:t>
          </a:r>
        </a:p>
      </dgm:t>
    </dgm:pt>
    <dgm:pt modelId="{803DC713-9B59-4CE7-81EA-93D683AB7DC7}" type="parTrans" cxnId="{DD41BD1C-C19A-4D1F-9539-E1239C39CF9B}">
      <dgm:prSet/>
      <dgm:spPr/>
      <dgm:t>
        <a:bodyPr/>
        <a:lstStyle/>
        <a:p>
          <a:endParaRPr lang="en-US"/>
        </a:p>
      </dgm:t>
    </dgm:pt>
    <dgm:pt modelId="{922D4802-BAEC-457B-8C23-0308CDB1BD9C}" type="sibTrans" cxnId="{DD41BD1C-C19A-4D1F-9539-E1239C39CF9B}">
      <dgm:prSet/>
      <dgm:spPr/>
      <dgm:t>
        <a:bodyPr/>
        <a:lstStyle/>
        <a:p>
          <a:endParaRPr lang="en-US"/>
        </a:p>
      </dgm:t>
    </dgm:pt>
    <dgm:pt modelId="{F36B9BB3-D69B-4335-96A7-79619F5FF30A}">
      <dgm:prSet phldrT="[Text]"/>
      <dgm:spPr>
        <a:solidFill>
          <a:schemeClr val="accent1">
            <a:lumMod val="60000"/>
            <a:lumOff val="40000"/>
          </a:schemeClr>
        </a:solidFill>
      </dgm:spPr>
      <dgm:t>
        <a:bodyPr/>
        <a:lstStyle/>
        <a:p>
          <a:r>
            <a:rPr lang="en-US" dirty="0">
              <a:solidFill>
                <a:schemeClr val="tx1"/>
              </a:solidFill>
            </a:rPr>
            <a:t>Neighborhood(s)</a:t>
          </a:r>
        </a:p>
      </dgm:t>
    </dgm:pt>
    <dgm:pt modelId="{54ECE2A9-EFE8-4846-803C-C91C5AF055EE}" type="parTrans" cxnId="{D0C15D29-3595-4D0C-8E53-AADE0DE243CF}">
      <dgm:prSet/>
      <dgm:spPr/>
      <dgm:t>
        <a:bodyPr/>
        <a:lstStyle/>
        <a:p>
          <a:endParaRPr lang="en-US"/>
        </a:p>
      </dgm:t>
    </dgm:pt>
    <dgm:pt modelId="{E07C5A0E-E1A4-405B-A204-097CA4788C54}" type="sibTrans" cxnId="{D0C15D29-3595-4D0C-8E53-AADE0DE243CF}">
      <dgm:prSet/>
      <dgm:spPr/>
      <dgm:t>
        <a:bodyPr/>
        <a:lstStyle/>
        <a:p>
          <a:endParaRPr lang="en-US"/>
        </a:p>
      </dgm:t>
    </dgm:pt>
    <dgm:pt modelId="{2617422E-2BA6-40EB-8B0F-0E03E65B5358}">
      <dgm:prSet phldrT="[Text]"/>
      <dgm:spPr>
        <a:solidFill>
          <a:schemeClr val="accent3">
            <a:lumMod val="75000"/>
          </a:schemeClr>
        </a:solidFill>
      </dgm:spPr>
      <dgm:t>
        <a:bodyPr/>
        <a:lstStyle/>
        <a:p>
          <a:r>
            <a:rPr lang="en-US" dirty="0">
              <a:solidFill>
                <a:schemeClr val="tx1"/>
              </a:solidFill>
            </a:rPr>
            <a:t>Business Community</a:t>
          </a:r>
        </a:p>
      </dgm:t>
    </dgm:pt>
    <dgm:pt modelId="{A32427E4-E418-4A3F-8E9E-96835AA9DEFE}" type="parTrans" cxnId="{3A5BBFF6-EF2D-4085-800C-F2CA6CE35AAA}">
      <dgm:prSet/>
      <dgm:spPr/>
      <dgm:t>
        <a:bodyPr/>
        <a:lstStyle/>
        <a:p>
          <a:endParaRPr lang="en-US"/>
        </a:p>
      </dgm:t>
    </dgm:pt>
    <dgm:pt modelId="{ADA60D4C-C10F-4139-BC90-E20379A9B2A9}" type="sibTrans" cxnId="{3A5BBFF6-EF2D-4085-800C-F2CA6CE35AAA}">
      <dgm:prSet/>
      <dgm:spPr/>
      <dgm:t>
        <a:bodyPr/>
        <a:lstStyle/>
        <a:p>
          <a:endParaRPr lang="en-US"/>
        </a:p>
      </dgm:t>
    </dgm:pt>
    <dgm:pt modelId="{7E53FA12-0945-444F-8288-0544C9011B0E}">
      <dgm:prSet phldrT="[Text]"/>
      <dgm:spPr>
        <a:solidFill>
          <a:schemeClr val="accent2">
            <a:lumMod val="60000"/>
            <a:lumOff val="40000"/>
          </a:schemeClr>
        </a:solidFill>
      </dgm:spPr>
      <dgm:t>
        <a:bodyPr/>
        <a:lstStyle/>
        <a:p>
          <a:r>
            <a:rPr lang="en-US" dirty="0">
              <a:solidFill>
                <a:schemeClr val="tx1"/>
              </a:solidFill>
            </a:rPr>
            <a:t>Local Government</a:t>
          </a:r>
        </a:p>
      </dgm:t>
    </dgm:pt>
    <dgm:pt modelId="{2C9891E8-771B-407B-A5EA-C1668F4170B1}" type="parTrans" cxnId="{CACD10A6-6E66-40F2-A524-50E26779DFD5}">
      <dgm:prSet/>
      <dgm:spPr/>
      <dgm:t>
        <a:bodyPr/>
        <a:lstStyle/>
        <a:p>
          <a:endParaRPr lang="en-US"/>
        </a:p>
      </dgm:t>
    </dgm:pt>
    <dgm:pt modelId="{E8C5CA5E-685A-408D-A390-6B69B6B313F4}" type="sibTrans" cxnId="{CACD10A6-6E66-40F2-A524-50E26779DFD5}">
      <dgm:prSet/>
      <dgm:spPr/>
      <dgm:t>
        <a:bodyPr/>
        <a:lstStyle/>
        <a:p>
          <a:endParaRPr lang="en-US"/>
        </a:p>
      </dgm:t>
    </dgm:pt>
    <dgm:pt modelId="{B3D67D4E-8D7D-47DE-A451-C4C8AED21DC2}" type="pres">
      <dgm:prSet presAssocID="{B29F445B-6D40-441B-9F6B-0672678E07F3}" presName="cycle" presStyleCnt="0">
        <dgm:presLayoutVars>
          <dgm:chMax val="1"/>
          <dgm:dir/>
          <dgm:animLvl val="ctr"/>
          <dgm:resizeHandles val="exact"/>
        </dgm:presLayoutVars>
      </dgm:prSet>
      <dgm:spPr/>
    </dgm:pt>
    <dgm:pt modelId="{59AE5057-A37F-4CAD-B37E-4A910C4440B3}" type="pres">
      <dgm:prSet presAssocID="{40BE08B6-9E34-48B7-B1AD-81F90000F8EC}" presName="centerShape" presStyleLbl="node0" presStyleIdx="0" presStyleCnt="1"/>
      <dgm:spPr/>
    </dgm:pt>
    <dgm:pt modelId="{34716FC1-7841-4A26-B984-CE3ECE83F9B0}" type="pres">
      <dgm:prSet presAssocID="{54ECE2A9-EFE8-4846-803C-C91C5AF055EE}" presName="Name9" presStyleLbl="parChTrans1D2" presStyleIdx="0" presStyleCnt="3"/>
      <dgm:spPr/>
    </dgm:pt>
    <dgm:pt modelId="{353F0D6E-FFE5-4388-82DC-E9D83F31F061}" type="pres">
      <dgm:prSet presAssocID="{54ECE2A9-EFE8-4846-803C-C91C5AF055EE}" presName="connTx" presStyleLbl="parChTrans1D2" presStyleIdx="0" presStyleCnt="3"/>
      <dgm:spPr/>
    </dgm:pt>
    <dgm:pt modelId="{EF24FA59-38D0-4EDC-A73C-2D03221C898B}" type="pres">
      <dgm:prSet presAssocID="{F36B9BB3-D69B-4335-96A7-79619F5FF30A}" presName="node" presStyleLbl="node1" presStyleIdx="0" presStyleCnt="3" custScaleX="123485" custScaleY="117765">
        <dgm:presLayoutVars>
          <dgm:bulletEnabled val="1"/>
        </dgm:presLayoutVars>
      </dgm:prSet>
      <dgm:spPr/>
    </dgm:pt>
    <dgm:pt modelId="{038F5DEC-B5C7-4991-A0A9-09DE7B560A3D}" type="pres">
      <dgm:prSet presAssocID="{A32427E4-E418-4A3F-8E9E-96835AA9DEFE}" presName="Name9" presStyleLbl="parChTrans1D2" presStyleIdx="1" presStyleCnt="3"/>
      <dgm:spPr/>
    </dgm:pt>
    <dgm:pt modelId="{8097253C-C533-45E5-8BEB-E45A995AEDB0}" type="pres">
      <dgm:prSet presAssocID="{A32427E4-E418-4A3F-8E9E-96835AA9DEFE}" presName="connTx" presStyleLbl="parChTrans1D2" presStyleIdx="1" presStyleCnt="3"/>
      <dgm:spPr/>
    </dgm:pt>
    <dgm:pt modelId="{422E5971-4A1B-4626-BABF-ABBC6FEA77EB}" type="pres">
      <dgm:prSet presAssocID="{2617422E-2BA6-40EB-8B0F-0E03E65B5358}" presName="node" presStyleLbl="node1" presStyleIdx="1" presStyleCnt="3" custScaleX="122751" custScaleY="115692">
        <dgm:presLayoutVars>
          <dgm:bulletEnabled val="1"/>
        </dgm:presLayoutVars>
      </dgm:prSet>
      <dgm:spPr/>
    </dgm:pt>
    <dgm:pt modelId="{5D0F4664-368E-4A3D-AC7C-7D478BC7E6EE}" type="pres">
      <dgm:prSet presAssocID="{2C9891E8-771B-407B-A5EA-C1668F4170B1}" presName="Name9" presStyleLbl="parChTrans1D2" presStyleIdx="2" presStyleCnt="3"/>
      <dgm:spPr/>
    </dgm:pt>
    <dgm:pt modelId="{7AA2910D-04F5-4694-95C6-F13A5AC70DDF}" type="pres">
      <dgm:prSet presAssocID="{2C9891E8-771B-407B-A5EA-C1668F4170B1}" presName="connTx" presStyleLbl="parChTrans1D2" presStyleIdx="2" presStyleCnt="3"/>
      <dgm:spPr/>
    </dgm:pt>
    <dgm:pt modelId="{1E8E7FF6-4726-4127-8348-BE61DF24FE4C}" type="pres">
      <dgm:prSet presAssocID="{7E53FA12-0945-444F-8288-0544C9011B0E}" presName="node" presStyleLbl="node1" presStyleIdx="2" presStyleCnt="3" custScaleX="127884" custScaleY="115881">
        <dgm:presLayoutVars>
          <dgm:bulletEnabled val="1"/>
        </dgm:presLayoutVars>
      </dgm:prSet>
      <dgm:spPr/>
    </dgm:pt>
  </dgm:ptLst>
  <dgm:cxnLst>
    <dgm:cxn modelId="{DD41BD1C-C19A-4D1F-9539-E1239C39CF9B}" srcId="{B29F445B-6D40-441B-9F6B-0672678E07F3}" destId="{40BE08B6-9E34-48B7-B1AD-81F90000F8EC}" srcOrd="0" destOrd="0" parTransId="{803DC713-9B59-4CE7-81EA-93D683AB7DC7}" sibTransId="{922D4802-BAEC-457B-8C23-0308CDB1BD9C}"/>
    <dgm:cxn modelId="{ACF17E28-5C45-4EE2-952E-D7ABF275CE56}" type="presOf" srcId="{2C9891E8-771B-407B-A5EA-C1668F4170B1}" destId="{7AA2910D-04F5-4694-95C6-F13A5AC70DDF}" srcOrd="1" destOrd="0" presId="urn:microsoft.com/office/officeart/2005/8/layout/radial1"/>
    <dgm:cxn modelId="{D0C15D29-3595-4D0C-8E53-AADE0DE243CF}" srcId="{40BE08B6-9E34-48B7-B1AD-81F90000F8EC}" destId="{F36B9BB3-D69B-4335-96A7-79619F5FF30A}" srcOrd="0" destOrd="0" parTransId="{54ECE2A9-EFE8-4846-803C-C91C5AF055EE}" sibTransId="{E07C5A0E-E1A4-405B-A204-097CA4788C54}"/>
    <dgm:cxn modelId="{0F192C2E-8D1A-450C-B789-BE2F5F48141A}" type="presOf" srcId="{A32427E4-E418-4A3F-8E9E-96835AA9DEFE}" destId="{038F5DEC-B5C7-4991-A0A9-09DE7B560A3D}" srcOrd="0" destOrd="0" presId="urn:microsoft.com/office/officeart/2005/8/layout/radial1"/>
    <dgm:cxn modelId="{B9098372-9162-49B7-A12C-AC7D8576FB8C}" type="presOf" srcId="{54ECE2A9-EFE8-4846-803C-C91C5AF055EE}" destId="{353F0D6E-FFE5-4388-82DC-E9D83F31F061}" srcOrd="1" destOrd="0" presId="urn:microsoft.com/office/officeart/2005/8/layout/radial1"/>
    <dgm:cxn modelId="{D9164B5A-6E98-4C48-8E4B-24DC6344262B}" type="presOf" srcId="{40BE08B6-9E34-48B7-B1AD-81F90000F8EC}" destId="{59AE5057-A37F-4CAD-B37E-4A910C4440B3}" srcOrd="0" destOrd="0" presId="urn:microsoft.com/office/officeart/2005/8/layout/radial1"/>
    <dgm:cxn modelId="{AB366A7E-22CD-4049-895E-622D26FA9D2B}" type="presOf" srcId="{B29F445B-6D40-441B-9F6B-0672678E07F3}" destId="{B3D67D4E-8D7D-47DE-A451-C4C8AED21DC2}" srcOrd="0" destOrd="0" presId="urn:microsoft.com/office/officeart/2005/8/layout/radial1"/>
    <dgm:cxn modelId="{6F4C96A1-D041-4507-B43F-4BABF3E841EF}" type="presOf" srcId="{7E53FA12-0945-444F-8288-0544C9011B0E}" destId="{1E8E7FF6-4726-4127-8348-BE61DF24FE4C}" srcOrd="0" destOrd="0" presId="urn:microsoft.com/office/officeart/2005/8/layout/radial1"/>
    <dgm:cxn modelId="{C29A26A3-6388-45A3-B537-A670ED1CC61F}" type="presOf" srcId="{54ECE2A9-EFE8-4846-803C-C91C5AF055EE}" destId="{34716FC1-7841-4A26-B984-CE3ECE83F9B0}" srcOrd="0" destOrd="0" presId="urn:microsoft.com/office/officeart/2005/8/layout/radial1"/>
    <dgm:cxn modelId="{CACD10A6-6E66-40F2-A524-50E26779DFD5}" srcId="{40BE08B6-9E34-48B7-B1AD-81F90000F8EC}" destId="{7E53FA12-0945-444F-8288-0544C9011B0E}" srcOrd="2" destOrd="0" parTransId="{2C9891E8-771B-407B-A5EA-C1668F4170B1}" sibTransId="{E8C5CA5E-685A-408D-A390-6B69B6B313F4}"/>
    <dgm:cxn modelId="{9DA9CCA7-96DB-4325-B8D4-A23968F4AA63}" type="presOf" srcId="{2C9891E8-771B-407B-A5EA-C1668F4170B1}" destId="{5D0F4664-368E-4A3D-AC7C-7D478BC7E6EE}" srcOrd="0" destOrd="0" presId="urn:microsoft.com/office/officeart/2005/8/layout/radial1"/>
    <dgm:cxn modelId="{210C6DC5-E6E8-46C1-B931-23C5AD3700C1}" type="presOf" srcId="{2617422E-2BA6-40EB-8B0F-0E03E65B5358}" destId="{422E5971-4A1B-4626-BABF-ABBC6FEA77EB}" srcOrd="0" destOrd="0" presId="urn:microsoft.com/office/officeart/2005/8/layout/radial1"/>
    <dgm:cxn modelId="{E45FC8DB-7D07-4672-85F5-A5C0613C8720}" type="presOf" srcId="{F36B9BB3-D69B-4335-96A7-79619F5FF30A}" destId="{EF24FA59-38D0-4EDC-A73C-2D03221C898B}" srcOrd="0" destOrd="0" presId="urn:microsoft.com/office/officeart/2005/8/layout/radial1"/>
    <dgm:cxn modelId="{41C735E6-1221-4BD3-8C61-7EF712D077A2}" type="presOf" srcId="{A32427E4-E418-4A3F-8E9E-96835AA9DEFE}" destId="{8097253C-C533-45E5-8BEB-E45A995AEDB0}" srcOrd="1" destOrd="0" presId="urn:microsoft.com/office/officeart/2005/8/layout/radial1"/>
    <dgm:cxn modelId="{3A5BBFF6-EF2D-4085-800C-F2CA6CE35AAA}" srcId="{40BE08B6-9E34-48B7-B1AD-81F90000F8EC}" destId="{2617422E-2BA6-40EB-8B0F-0E03E65B5358}" srcOrd="1" destOrd="0" parTransId="{A32427E4-E418-4A3F-8E9E-96835AA9DEFE}" sibTransId="{ADA60D4C-C10F-4139-BC90-E20379A9B2A9}"/>
    <dgm:cxn modelId="{298075FC-C37F-4C48-9CDF-DFB90B34981F}" type="presParOf" srcId="{B3D67D4E-8D7D-47DE-A451-C4C8AED21DC2}" destId="{59AE5057-A37F-4CAD-B37E-4A910C4440B3}" srcOrd="0" destOrd="0" presId="urn:microsoft.com/office/officeart/2005/8/layout/radial1"/>
    <dgm:cxn modelId="{D9EF6A51-A42A-4777-B047-16EA9CA575E7}" type="presParOf" srcId="{B3D67D4E-8D7D-47DE-A451-C4C8AED21DC2}" destId="{34716FC1-7841-4A26-B984-CE3ECE83F9B0}" srcOrd="1" destOrd="0" presId="urn:microsoft.com/office/officeart/2005/8/layout/radial1"/>
    <dgm:cxn modelId="{E505844A-3059-4410-ACEC-370F056CDB01}" type="presParOf" srcId="{34716FC1-7841-4A26-B984-CE3ECE83F9B0}" destId="{353F0D6E-FFE5-4388-82DC-E9D83F31F061}" srcOrd="0" destOrd="0" presId="urn:microsoft.com/office/officeart/2005/8/layout/radial1"/>
    <dgm:cxn modelId="{711D25C3-6BBC-4436-85A1-F250007A9960}" type="presParOf" srcId="{B3D67D4E-8D7D-47DE-A451-C4C8AED21DC2}" destId="{EF24FA59-38D0-4EDC-A73C-2D03221C898B}" srcOrd="2" destOrd="0" presId="urn:microsoft.com/office/officeart/2005/8/layout/radial1"/>
    <dgm:cxn modelId="{07D370CE-57FE-473C-97D2-D0F6A46959A9}" type="presParOf" srcId="{B3D67D4E-8D7D-47DE-A451-C4C8AED21DC2}" destId="{038F5DEC-B5C7-4991-A0A9-09DE7B560A3D}" srcOrd="3" destOrd="0" presId="urn:microsoft.com/office/officeart/2005/8/layout/radial1"/>
    <dgm:cxn modelId="{A850BF44-B841-4B2D-86EE-B0D6E4B346A8}" type="presParOf" srcId="{038F5DEC-B5C7-4991-A0A9-09DE7B560A3D}" destId="{8097253C-C533-45E5-8BEB-E45A995AEDB0}" srcOrd="0" destOrd="0" presId="urn:microsoft.com/office/officeart/2005/8/layout/radial1"/>
    <dgm:cxn modelId="{1717DCDD-994F-4358-BB60-A97301091A70}" type="presParOf" srcId="{B3D67D4E-8D7D-47DE-A451-C4C8AED21DC2}" destId="{422E5971-4A1B-4626-BABF-ABBC6FEA77EB}" srcOrd="4" destOrd="0" presId="urn:microsoft.com/office/officeart/2005/8/layout/radial1"/>
    <dgm:cxn modelId="{26A6129F-49C5-46D9-B3AF-753E4FBCB094}" type="presParOf" srcId="{B3D67D4E-8D7D-47DE-A451-C4C8AED21DC2}" destId="{5D0F4664-368E-4A3D-AC7C-7D478BC7E6EE}" srcOrd="5" destOrd="0" presId="urn:microsoft.com/office/officeart/2005/8/layout/radial1"/>
    <dgm:cxn modelId="{EA86098F-2A7D-4B6D-9003-2BC9050016B1}" type="presParOf" srcId="{5D0F4664-368E-4A3D-AC7C-7D478BC7E6EE}" destId="{7AA2910D-04F5-4694-95C6-F13A5AC70DDF}" srcOrd="0" destOrd="0" presId="urn:microsoft.com/office/officeart/2005/8/layout/radial1"/>
    <dgm:cxn modelId="{1CE02EA9-3488-4874-8F1C-35038CF718DA}" type="presParOf" srcId="{B3D67D4E-8D7D-47DE-A451-C4C8AED21DC2}" destId="{1E8E7FF6-4726-4127-8348-BE61DF24FE4C}"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70C31-2699-49BA-BF0D-E90DA67B10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AD3843-7769-49E0-9F0D-F7A56E815827}">
      <dgm:prSet/>
      <dgm:spPr/>
      <dgm:t>
        <a:bodyPr/>
        <a:lstStyle/>
        <a:p>
          <a:r>
            <a:rPr lang="en-US"/>
            <a:t>Community Development Corporations</a:t>
          </a:r>
        </a:p>
      </dgm:t>
    </dgm:pt>
    <dgm:pt modelId="{9A9EBE28-C5CB-462D-BEDF-E742D1CE2D74}" type="parTrans" cxnId="{DA6AA27A-2F31-47B2-AE6E-08B34F848745}">
      <dgm:prSet/>
      <dgm:spPr/>
      <dgm:t>
        <a:bodyPr/>
        <a:lstStyle/>
        <a:p>
          <a:endParaRPr lang="en-US"/>
        </a:p>
      </dgm:t>
    </dgm:pt>
    <dgm:pt modelId="{1A9A6F3C-BA93-49AD-B706-CD778215770E}" type="sibTrans" cxnId="{DA6AA27A-2F31-47B2-AE6E-08B34F848745}">
      <dgm:prSet/>
      <dgm:spPr/>
      <dgm:t>
        <a:bodyPr/>
        <a:lstStyle/>
        <a:p>
          <a:endParaRPr lang="en-US"/>
        </a:p>
      </dgm:t>
    </dgm:pt>
    <dgm:pt modelId="{05FD7B5B-B92A-4879-B516-D5EECD624A9A}">
      <dgm:prSet/>
      <dgm:spPr/>
      <dgm:t>
        <a:bodyPr/>
        <a:lstStyle/>
        <a:p>
          <a:r>
            <a:rPr lang="en-US"/>
            <a:t>Economic Development Corporations</a:t>
          </a:r>
        </a:p>
      </dgm:t>
    </dgm:pt>
    <dgm:pt modelId="{75FA1BDD-3750-4DC8-915C-1173EE2E1EF6}" type="parTrans" cxnId="{C93C6C3B-3189-4AD7-91E9-B05889402DC4}">
      <dgm:prSet/>
      <dgm:spPr/>
      <dgm:t>
        <a:bodyPr/>
        <a:lstStyle/>
        <a:p>
          <a:endParaRPr lang="en-US"/>
        </a:p>
      </dgm:t>
    </dgm:pt>
    <dgm:pt modelId="{083E28FF-92D8-4CDF-A479-16660F55CD45}" type="sibTrans" cxnId="{C93C6C3B-3189-4AD7-91E9-B05889402DC4}">
      <dgm:prSet/>
      <dgm:spPr/>
      <dgm:t>
        <a:bodyPr/>
        <a:lstStyle/>
        <a:p>
          <a:endParaRPr lang="en-US"/>
        </a:p>
      </dgm:t>
    </dgm:pt>
    <dgm:pt modelId="{DD820941-864E-4124-B60F-D089E3E34D91}">
      <dgm:prSet/>
      <dgm:spPr/>
      <dgm:t>
        <a:bodyPr/>
        <a:lstStyle/>
        <a:p>
          <a:r>
            <a:rPr lang="en-US"/>
            <a:t>Neighborhood Associations</a:t>
          </a:r>
        </a:p>
      </dgm:t>
    </dgm:pt>
    <dgm:pt modelId="{6DB37357-55BD-43ED-9A90-2F8C760CFF5B}" type="parTrans" cxnId="{8DBEBE08-965C-4FFA-8081-9A578FDBACA4}">
      <dgm:prSet/>
      <dgm:spPr/>
      <dgm:t>
        <a:bodyPr/>
        <a:lstStyle/>
        <a:p>
          <a:endParaRPr lang="en-US"/>
        </a:p>
      </dgm:t>
    </dgm:pt>
    <dgm:pt modelId="{2E44C949-F945-4261-AB75-992DCDC8BAFC}" type="sibTrans" cxnId="{8DBEBE08-965C-4FFA-8081-9A578FDBACA4}">
      <dgm:prSet/>
      <dgm:spPr/>
      <dgm:t>
        <a:bodyPr/>
        <a:lstStyle/>
        <a:p>
          <a:endParaRPr lang="en-US"/>
        </a:p>
      </dgm:t>
    </dgm:pt>
    <dgm:pt modelId="{1EDD6471-B22D-429C-B08F-1853227D63BB}">
      <dgm:prSet/>
      <dgm:spPr/>
      <dgm:t>
        <a:bodyPr/>
        <a:lstStyle/>
        <a:p>
          <a:r>
            <a:rPr lang="en-US"/>
            <a:t>Youth Organizations</a:t>
          </a:r>
        </a:p>
      </dgm:t>
    </dgm:pt>
    <dgm:pt modelId="{9E7899CD-2D14-41E5-B8D8-B5979EC849A8}" type="parTrans" cxnId="{5122CD71-E995-4D1C-9B4D-EB4528F3B9DB}">
      <dgm:prSet/>
      <dgm:spPr/>
      <dgm:t>
        <a:bodyPr/>
        <a:lstStyle/>
        <a:p>
          <a:endParaRPr lang="en-US"/>
        </a:p>
      </dgm:t>
    </dgm:pt>
    <dgm:pt modelId="{478F80E8-1E8C-4FB4-9C61-313FCA627854}" type="sibTrans" cxnId="{5122CD71-E995-4D1C-9B4D-EB4528F3B9DB}">
      <dgm:prSet/>
      <dgm:spPr/>
      <dgm:t>
        <a:bodyPr/>
        <a:lstStyle/>
        <a:p>
          <a:endParaRPr lang="en-US"/>
        </a:p>
      </dgm:t>
    </dgm:pt>
    <dgm:pt modelId="{D1632138-6BD7-4E9C-9536-CC5ED57B9FF8}">
      <dgm:prSet/>
      <dgm:spPr/>
      <dgm:t>
        <a:bodyPr/>
        <a:lstStyle/>
        <a:p>
          <a:r>
            <a:rPr lang="en-US"/>
            <a:t>Faith-Based Organizations</a:t>
          </a:r>
        </a:p>
      </dgm:t>
    </dgm:pt>
    <dgm:pt modelId="{1F9FC7D4-A6C7-4E11-ACE8-8FCED45BE871}" type="parTrans" cxnId="{AD7A38BA-E616-48DB-ADF5-88549F1B0AF1}">
      <dgm:prSet/>
      <dgm:spPr/>
      <dgm:t>
        <a:bodyPr/>
        <a:lstStyle/>
        <a:p>
          <a:endParaRPr lang="en-US"/>
        </a:p>
      </dgm:t>
    </dgm:pt>
    <dgm:pt modelId="{8F59D69A-4C34-403F-B174-068251AD95DF}" type="sibTrans" cxnId="{AD7A38BA-E616-48DB-ADF5-88549F1B0AF1}">
      <dgm:prSet/>
      <dgm:spPr/>
      <dgm:t>
        <a:bodyPr/>
        <a:lstStyle/>
        <a:p>
          <a:endParaRPr lang="en-US"/>
        </a:p>
      </dgm:t>
    </dgm:pt>
    <dgm:pt modelId="{A6770698-6F55-4C9D-8C06-FED14057C382}">
      <dgm:prSet/>
      <dgm:spPr/>
      <dgm:t>
        <a:bodyPr/>
        <a:lstStyle/>
        <a:p>
          <a:r>
            <a:rPr lang="en-US"/>
            <a:t>Community Foundations</a:t>
          </a:r>
        </a:p>
      </dgm:t>
    </dgm:pt>
    <dgm:pt modelId="{A849AF11-E93A-4988-825B-A4E34DB95E7E}" type="parTrans" cxnId="{FA9B54AD-2F81-4ADC-819E-47840A5722CD}">
      <dgm:prSet/>
      <dgm:spPr/>
      <dgm:t>
        <a:bodyPr/>
        <a:lstStyle/>
        <a:p>
          <a:endParaRPr lang="en-US"/>
        </a:p>
      </dgm:t>
    </dgm:pt>
    <dgm:pt modelId="{CF432740-C52F-4B83-85A8-5D46BE78BAC5}" type="sibTrans" cxnId="{FA9B54AD-2F81-4ADC-819E-47840A5722CD}">
      <dgm:prSet/>
      <dgm:spPr/>
      <dgm:t>
        <a:bodyPr/>
        <a:lstStyle/>
        <a:p>
          <a:endParaRPr lang="en-US"/>
        </a:p>
      </dgm:t>
    </dgm:pt>
    <dgm:pt modelId="{27D78A29-FDD6-407A-8589-D18A8EBF94E8}">
      <dgm:prSet/>
      <dgm:spPr/>
      <dgm:t>
        <a:bodyPr/>
        <a:lstStyle/>
        <a:p>
          <a:r>
            <a:rPr lang="en-US"/>
            <a:t>GICH Housing Teams</a:t>
          </a:r>
        </a:p>
      </dgm:t>
    </dgm:pt>
    <dgm:pt modelId="{565ADBDC-EA35-4B6A-B6F3-21324534F36A}" type="parTrans" cxnId="{B543AE35-4592-4D07-8572-D3A6F1739D15}">
      <dgm:prSet/>
      <dgm:spPr/>
      <dgm:t>
        <a:bodyPr/>
        <a:lstStyle/>
        <a:p>
          <a:endParaRPr lang="en-US"/>
        </a:p>
      </dgm:t>
    </dgm:pt>
    <dgm:pt modelId="{C0EB7DE8-2BE0-4481-8B02-7F96A98DE340}" type="sibTrans" cxnId="{B543AE35-4592-4D07-8572-D3A6F1739D15}">
      <dgm:prSet/>
      <dgm:spPr/>
      <dgm:t>
        <a:bodyPr/>
        <a:lstStyle/>
        <a:p>
          <a:endParaRPr lang="en-US"/>
        </a:p>
      </dgm:t>
    </dgm:pt>
    <dgm:pt modelId="{E4F5DD78-7E29-4D80-9270-43ACD568443A}" type="pres">
      <dgm:prSet presAssocID="{69370C31-2699-49BA-BF0D-E90DA67B103D}" presName="root" presStyleCnt="0">
        <dgm:presLayoutVars>
          <dgm:dir/>
          <dgm:resizeHandles val="exact"/>
        </dgm:presLayoutVars>
      </dgm:prSet>
      <dgm:spPr/>
    </dgm:pt>
    <dgm:pt modelId="{392AC5E8-4B2A-44ED-A76E-55606409F9A8}" type="pres">
      <dgm:prSet presAssocID="{A6AD3843-7769-49E0-9F0D-F7A56E815827}" presName="compNode" presStyleCnt="0"/>
      <dgm:spPr/>
    </dgm:pt>
    <dgm:pt modelId="{7A2299F6-5D21-4A70-9B60-F0BC89E9ACB0}" type="pres">
      <dgm:prSet presAssocID="{A6AD3843-7769-49E0-9F0D-F7A56E815827}" presName="bgRect" presStyleLbl="bgShp" presStyleIdx="0" presStyleCnt="7"/>
      <dgm:spPr/>
    </dgm:pt>
    <dgm:pt modelId="{50B66544-3A6A-42E9-8542-F1DA7C11AF8A}" type="pres">
      <dgm:prSet presAssocID="{A6AD3843-7769-49E0-9F0D-F7A56E81582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99FBCD26-EE4F-47E3-ACAE-2E2AD5BA810D}" type="pres">
      <dgm:prSet presAssocID="{A6AD3843-7769-49E0-9F0D-F7A56E815827}" presName="spaceRect" presStyleCnt="0"/>
      <dgm:spPr/>
    </dgm:pt>
    <dgm:pt modelId="{EEF1426F-82FC-42D0-8361-99E312CA69F8}" type="pres">
      <dgm:prSet presAssocID="{A6AD3843-7769-49E0-9F0D-F7A56E815827}" presName="parTx" presStyleLbl="revTx" presStyleIdx="0" presStyleCnt="7">
        <dgm:presLayoutVars>
          <dgm:chMax val="0"/>
          <dgm:chPref val="0"/>
        </dgm:presLayoutVars>
      </dgm:prSet>
      <dgm:spPr/>
    </dgm:pt>
    <dgm:pt modelId="{162D99F5-284E-4988-ACC3-DFC28F363651}" type="pres">
      <dgm:prSet presAssocID="{1A9A6F3C-BA93-49AD-B706-CD778215770E}" presName="sibTrans" presStyleCnt="0"/>
      <dgm:spPr/>
    </dgm:pt>
    <dgm:pt modelId="{C880CA98-C326-471F-88D6-FD12ACBC0DB5}" type="pres">
      <dgm:prSet presAssocID="{05FD7B5B-B92A-4879-B516-D5EECD624A9A}" presName="compNode" presStyleCnt="0"/>
      <dgm:spPr/>
    </dgm:pt>
    <dgm:pt modelId="{B3ECC07A-E593-4692-BDC2-7CC0F5B54205}" type="pres">
      <dgm:prSet presAssocID="{05FD7B5B-B92A-4879-B516-D5EECD624A9A}" presName="bgRect" presStyleLbl="bgShp" presStyleIdx="1" presStyleCnt="7"/>
      <dgm:spPr/>
    </dgm:pt>
    <dgm:pt modelId="{938C4F05-58A5-440F-B7C7-51414C4D849A}" type="pres">
      <dgm:prSet presAssocID="{05FD7B5B-B92A-4879-B516-D5EECD624A9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DA4E007-D725-4A53-B9D0-0238F030FD7E}" type="pres">
      <dgm:prSet presAssocID="{05FD7B5B-B92A-4879-B516-D5EECD624A9A}" presName="spaceRect" presStyleCnt="0"/>
      <dgm:spPr/>
    </dgm:pt>
    <dgm:pt modelId="{9626C70F-320A-44AD-AAD4-EC9DB1718813}" type="pres">
      <dgm:prSet presAssocID="{05FD7B5B-B92A-4879-B516-D5EECD624A9A}" presName="parTx" presStyleLbl="revTx" presStyleIdx="1" presStyleCnt="7">
        <dgm:presLayoutVars>
          <dgm:chMax val="0"/>
          <dgm:chPref val="0"/>
        </dgm:presLayoutVars>
      </dgm:prSet>
      <dgm:spPr/>
    </dgm:pt>
    <dgm:pt modelId="{3DFF2927-0769-45FF-8AE7-3D9B39266C1F}" type="pres">
      <dgm:prSet presAssocID="{083E28FF-92D8-4CDF-A479-16660F55CD45}" presName="sibTrans" presStyleCnt="0"/>
      <dgm:spPr/>
    </dgm:pt>
    <dgm:pt modelId="{E7A27811-97DB-4445-8BCA-1356DFE9321E}" type="pres">
      <dgm:prSet presAssocID="{DD820941-864E-4124-B60F-D089E3E34D91}" presName="compNode" presStyleCnt="0"/>
      <dgm:spPr/>
    </dgm:pt>
    <dgm:pt modelId="{C12DFD86-F718-4599-B4F2-48611A29B199}" type="pres">
      <dgm:prSet presAssocID="{DD820941-864E-4124-B60F-D089E3E34D91}" presName="bgRect" presStyleLbl="bgShp" presStyleIdx="2" presStyleCnt="7"/>
      <dgm:spPr/>
    </dgm:pt>
    <dgm:pt modelId="{65D4FFB8-366D-4F13-9ED8-C7B5AA776552}" type="pres">
      <dgm:prSet presAssocID="{DD820941-864E-4124-B60F-D089E3E34D9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08C4D57A-52EF-470B-B3AA-0E51AA3C9B89}" type="pres">
      <dgm:prSet presAssocID="{DD820941-864E-4124-B60F-D089E3E34D91}" presName="spaceRect" presStyleCnt="0"/>
      <dgm:spPr/>
    </dgm:pt>
    <dgm:pt modelId="{BB786192-D08A-487F-845F-FD9004A902C6}" type="pres">
      <dgm:prSet presAssocID="{DD820941-864E-4124-B60F-D089E3E34D91}" presName="parTx" presStyleLbl="revTx" presStyleIdx="2" presStyleCnt="7">
        <dgm:presLayoutVars>
          <dgm:chMax val="0"/>
          <dgm:chPref val="0"/>
        </dgm:presLayoutVars>
      </dgm:prSet>
      <dgm:spPr/>
    </dgm:pt>
    <dgm:pt modelId="{88AF0F6B-ED46-4CDE-A5C2-AF985BFD6E42}" type="pres">
      <dgm:prSet presAssocID="{2E44C949-F945-4261-AB75-992DCDC8BAFC}" presName="sibTrans" presStyleCnt="0"/>
      <dgm:spPr/>
    </dgm:pt>
    <dgm:pt modelId="{29019592-20EA-417B-9EDA-4C9C39C241AD}" type="pres">
      <dgm:prSet presAssocID="{1EDD6471-B22D-429C-B08F-1853227D63BB}" presName="compNode" presStyleCnt="0"/>
      <dgm:spPr/>
    </dgm:pt>
    <dgm:pt modelId="{3A28B97C-8C96-4D1B-8CD7-442E21335E18}" type="pres">
      <dgm:prSet presAssocID="{1EDD6471-B22D-429C-B08F-1853227D63BB}" presName="bgRect" presStyleLbl="bgShp" presStyleIdx="3" presStyleCnt="7"/>
      <dgm:spPr/>
    </dgm:pt>
    <dgm:pt modelId="{47957FCD-CA0F-48DA-AEEC-EB0D664B98F9}" type="pres">
      <dgm:prSet presAssocID="{1EDD6471-B22D-429C-B08F-1853227D63B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ren"/>
        </a:ext>
      </dgm:extLst>
    </dgm:pt>
    <dgm:pt modelId="{B5118A05-3301-4D40-9E7B-7194D8AAE88D}" type="pres">
      <dgm:prSet presAssocID="{1EDD6471-B22D-429C-B08F-1853227D63BB}" presName="spaceRect" presStyleCnt="0"/>
      <dgm:spPr/>
    </dgm:pt>
    <dgm:pt modelId="{AEFF64C2-92EE-48BA-8804-7CD8C15D190F}" type="pres">
      <dgm:prSet presAssocID="{1EDD6471-B22D-429C-B08F-1853227D63BB}" presName="parTx" presStyleLbl="revTx" presStyleIdx="3" presStyleCnt="7">
        <dgm:presLayoutVars>
          <dgm:chMax val="0"/>
          <dgm:chPref val="0"/>
        </dgm:presLayoutVars>
      </dgm:prSet>
      <dgm:spPr/>
    </dgm:pt>
    <dgm:pt modelId="{F49DCA90-E9A0-4AC7-8478-6790864894A9}" type="pres">
      <dgm:prSet presAssocID="{478F80E8-1E8C-4FB4-9C61-313FCA627854}" presName="sibTrans" presStyleCnt="0"/>
      <dgm:spPr/>
    </dgm:pt>
    <dgm:pt modelId="{E4089F98-60BE-468F-8F2E-FDA860723A6E}" type="pres">
      <dgm:prSet presAssocID="{D1632138-6BD7-4E9C-9536-CC5ED57B9FF8}" presName="compNode" presStyleCnt="0"/>
      <dgm:spPr/>
    </dgm:pt>
    <dgm:pt modelId="{2999E57D-E5DA-446E-954B-F218D7C5745B}" type="pres">
      <dgm:prSet presAssocID="{D1632138-6BD7-4E9C-9536-CC5ED57B9FF8}" presName="bgRect" presStyleLbl="bgShp" presStyleIdx="4" presStyleCnt="7"/>
      <dgm:spPr/>
    </dgm:pt>
    <dgm:pt modelId="{16F825B1-845D-49E8-AC47-93A8B3E3D94D}" type="pres">
      <dgm:prSet presAssocID="{D1632138-6BD7-4E9C-9536-CC5ED57B9FF8}" presName="iconRect" presStyleLbl="node1" presStyleIdx="4" presStyleCnt="7"/>
      <dgm:spPr>
        <a:blipFill>
          <a:blip xmlns:r="http://schemas.openxmlformats.org/officeDocument/2006/relationships" r:embed="rId9">
            <a:lum bright="70000" contrast="-70000"/>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rayer candle"/>
        </a:ext>
      </dgm:extLst>
    </dgm:pt>
    <dgm:pt modelId="{8AAE91B6-7F25-4D26-9BC1-3EEEDFA45766}" type="pres">
      <dgm:prSet presAssocID="{D1632138-6BD7-4E9C-9536-CC5ED57B9FF8}" presName="spaceRect" presStyleCnt="0"/>
      <dgm:spPr/>
    </dgm:pt>
    <dgm:pt modelId="{04695D81-7BE0-4988-B842-A718C8313F41}" type="pres">
      <dgm:prSet presAssocID="{D1632138-6BD7-4E9C-9536-CC5ED57B9FF8}" presName="parTx" presStyleLbl="revTx" presStyleIdx="4" presStyleCnt="7">
        <dgm:presLayoutVars>
          <dgm:chMax val="0"/>
          <dgm:chPref val="0"/>
        </dgm:presLayoutVars>
      </dgm:prSet>
      <dgm:spPr/>
    </dgm:pt>
    <dgm:pt modelId="{A5BEF855-647D-4BE1-8BC4-36C56151FE6B}" type="pres">
      <dgm:prSet presAssocID="{8F59D69A-4C34-403F-B174-068251AD95DF}" presName="sibTrans" presStyleCnt="0"/>
      <dgm:spPr/>
    </dgm:pt>
    <dgm:pt modelId="{EBF1AE1E-D855-454F-BE6D-95E787B09113}" type="pres">
      <dgm:prSet presAssocID="{A6770698-6F55-4C9D-8C06-FED14057C382}" presName="compNode" presStyleCnt="0"/>
      <dgm:spPr/>
    </dgm:pt>
    <dgm:pt modelId="{43A2FDA2-9795-4013-850E-F82CB72C4CD1}" type="pres">
      <dgm:prSet presAssocID="{A6770698-6F55-4C9D-8C06-FED14057C382}" presName="bgRect" presStyleLbl="bgShp" presStyleIdx="5" presStyleCnt="7"/>
      <dgm:spPr/>
    </dgm:pt>
    <dgm:pt modelId="{399B1A6F-BDCE-468E-8DDD-110EDA953DD9}" type="pres">
      <dgm:prSet presAssocID="{A6770698-6F55-4C9D-8C06-FED14057C38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A2535D9A-BBF1-40F1-B8F9-55D3644F78A8}" type="pres">
      <dgm:prSet presAssocID="{A6770698-6F55-4C9D-8C06-FED14057C382}" presName="spaceRect" presStyleCnt="0"/>
      <dgm:spPr/>
    </dgm:pt>
    <dgm:pt modelId="{8E5679A9-B81C-49B0-B93F-3530EB0ABD7C}" type="pres">
      <dgm:prSet presAssocID="{A6770698-6F55-4C9D-8C06-FED14057C382}" presName="parTx" presStyleLbl="revTx" presStyleIdx="5" presStyleCnt="7">
        <dgm:presLayoutVars>
          <dgm:chMax val="0"/>
          <dgm:chPref val="0"/>
        </dgm:presLayoutVars>
      </dgm:prSet>
      <dgm:spPr/>
    </dgm:pt>
    <dgm:pt modelId="{FD006B37-E0CA-41F5-9F3D-02A7773920E9}" type="pres">
      <dgm:prSet presAssocID="{CF432740-C52F-4B83-85A8-5D46BE78BAC5}" presName="sibTrans" presStyleCnt="0"/>
      <dgm:spPr/>
    </dgm:pt>
    <dgm:pt modelId="{235FD811-D4A4-4438-A27E-63681FF54B90}" type="pres">
      <dgm:prSet presAssocID="{27D78A29-FDD6-407A-8589-D18A8EBF94E8}" presName="compNode" presStyleCnt="0"/>
      <dgm:spPr/>
    </dgm:pt>
    <dgm:pt modelId="{A6605A3E-91AE-4F69-B187-A8DFE8D0CBDB}" type="pres">
      <dgm:prSet presAssocID="{27D78A29-FDD6-407A-8589-D18A8EBF94E8}" presName="bgRect" presStyleLbl="bgShp" presStyleIdx="6" presStyleCnt="7"/>
      <dgm:spPr/>
    </dgm:pt>
    <dgm:pt modelId="{C8B008CF-6340-48B5-986D-0FC12806317B}" type="pres">
      <dgm:prSet presAssocID="{27D78A29-FDD6-407A-8589-D18A8EBF94E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ome"/>
        </a:ext>
      </dgm:extLst>
    </dgm:pt>
    <dgm:pt modelId="{07C55DC5-0FBE-4F09-B2AD-6A79BE99A2C5}" type="pres">
      <dgm:prSet presAssocID="{27D78A29-FDD6-407A-8589-D18A8EBF94E8}" presName="spaceRect" presStyleCnt="0"/>
      <dgm:spPr/>
    </dgm:pt>
    <dgm:pt modelId="{446D725F-6A49-4ACF-BA6D-DA3771F45450}" type="pres">
      <dgm:prSet presAssocID="{27D78A29-FDD6-407A-8589-D18A8EBF94E8}" presName="parTx" presStyleLbl="revTx" presStyleIdx="6" presStyleCnt="7">
        <dgm:presLayoutVars>
          <dgm:chMax val="0"/>
          <dgm:chPref val="0"/>
        </dgm:presLayoutVars>
      </dgm:prSet>
      <dgm:spPr/>
    </dgm:pt>
  </dgm:ptLst>
  <dgm:cxnLst>
    <dgm:cxn modelId="{8DBEBE08-965C-4FFA-8081-9A578FDBACA4}" srcId="{69370C31-2699-49BA-BF0D-E90DA67B103D}" destId="{DD820941-864E-4124-B60F-D089E3E34D91}" srcOrd="2" destOrd="0" parTransId="{6DB37357-55BD-43ED-9A90-2F8C760CFF5B}" sibTransId="{2E44C949-F945-4261-AB75-992DCDC8BAFC}"/>
    <dgm:cxn modelId="{6ABCD927-85C5-4276-8CD9-28ACBDF4F79A}" type="presOf" srcId="{A6AD3843-7769-49E0-9F0D-F7A56E815827}" destId="{EEF1426F-82FC-42D0-8361-99E312CA69F8}" srcOrd="0" destOrd="0" presId="urn:microsoft.com/office/officeart/2018/2/layout/IconVerticalSolidList"/>
    <dgm:cxn modelId="{6CB4602A-7271-4A20-B707-8CF81CFD449F}" type="presOf" srcId="{1EDD6471-B22D-429C-B08F-1853227D63BB}" destId="{AEFF64C2-92EE-48BA-8804-7CD8C15D190F}" srcOrd="0" destOrd="0" presId="urn:microsoft.com/office/officeart/2018/2/layout/IconVerticalSolidList"/>
    <dgm:cxn modelId="{B543AE35-4592-4D07-8572-D3A6F1739D15}" srcId="{69370C31-2699-49BA-BF0D-E90DA67B103D}" destId="{27D78A29-FDD6-407A-8589-D18A8EBF94E8}" srcOrd="6" destOrd="0" parTransId="{565ADBDC-EA35-4B6A-B6F3-21324534F36A}" sibTransId="{C0EB7DE8-2BE0-4481-8B02-7F96A98DE340}"/>
    <dgm:cxn modelId="{C93C6C3B-3189-4AD7-91E9-B05889402DC4}" srcId="{69370C31-2699-49BA-BF0D-E90DA67B103D}" destId="{05FD7B5B-B92A-4879-B516-D5EECD624A9A}" srcOrd="1" destOrd="0" parTransId="{75FA1BDD-3750-4DC8-915C-1173EE2E1EF6}" sibTransId="{083E28FF-92D8-4CDF-A479-16660F55CD45}"/>
    <dgm:cxn modelId="{EE84403D-7279-45FE-AF08-8A633730C848}" type="presOf" srcId="{27D78A29-FDD6-407A-8589-D18A8EBF94E8}" destId="{446D725F-6A49-4ACF-BA6D-DA3771F45450}" srcOrd="0" destOrd="0" presId="urn:microsoft.com/office/officeart/2018/2/layout/IconVerticalSolidList"/>
    <dgm:cxn modelId="{294ED360-2BE3-4E91-B676-62C61E9BAE40}" type="presOf" srcId="{D1632138-6BD7-4E9C-9536-CC5ED57B9FF8}" destId="{04695D81-7BE0-4988-B842-A718C8313F41}" srcOrd="0" destOrd="0" presId="urn:microsoft.com/office/officeart/2018/2/layout/IconVerticalSolidList"/>
    <dgm:cxn modelId="{5122CD71-E995-4D1C-9B4D-EB4528F3B9DB}" srcId="{69370C31-2699-49BA-BF0D-E90DA67B103D}" destId="{1EDD6471-B22D-429C-B08F-1853227D63BB}" srcOrd="3" destOrd="0" parTransId="{9E7899CD-2D14-41E5-B8D8-B5979EC849A8}" sibTransId="{478F80E8-1E8C-4FB4-9C61-313FCA627854}"/>
    <dgm:cxn modelId="{492BC654-B2D9-43EE-A1C9-06570F06A763}" type="presOf" srcId="{DD820941-864E-4124-B60F-D089E3E34D91}" destId="{BB786192-D08A-487F-845F-FD9004A902C6}" srcOrd="0" destOrd="0" presId="urn:microsoft.com/office/officeart/2018/2/layout/IconVerticalSolidList"/>
    <dgm:cxn modelId="{DA6AA27A-2F31-47B2-AE6E-08B34F848745}" srcId="{69370C31-2699-49BA-BF0D-E90DA67B103D}" destId="{A6AD3843-7769-49E0-9F0D-F7A56E815827}" srcOrd="0" destOrd="0" parTransId="{9A9EBE28-C5CB-462D-BEDF-E742D1CE2D74}" sibTransId="{1A9A6F3C-BA93-49AD-B706-CD778215770E}"/>
    <dgm:cxn modelId="{550F0D9C-E189-4068-9060-3180CD1155F4}" type="presOf" srcId="{69370C31-2699-49BA-BF0D-E90DA67B103D}" destId="{E4F5DD78-7E29-4D80-9270-43ACD568443A}" srcOrd="0" destOrd="0" presId="urn:microsoft.com/office/officeart/2018/2/layout/IconVerticalSolidList"/>
    <dgm:cxn modelId="{FA9B54AD-2F81-4ADC-819E-47840A5722CD}" srcId="{69370C31-2699-49BA-BF0D-E90DA67B103D}" destId="{A6770698-6F55-4C9D-8C06-FED14057C382}" srcOrd="5" destOrd="0" parTransId="{A849AF11-E93A-4988-825B-A4E34DB95E7E}" sibTransId="{CF432740-C52F-4B83-85A8-5D46BE78BAC5}"/>
    <dgm:cxn modelId="{AD7A38BA-E616-48DB-ADF5-88549F1B0AF1}" srcId="{69370C31-2699-49BA-BF0D-E90DA67B103D}" destId="{D1632138-6BD7-4E9C-9536-CC5ED57B9FF8}" srcOrd="4" destOrd="0" parTransId="{1F9FC7D4-A6C7-4E11-ACE8-8FCED45BE871}" sibTransId="{8F59D69A-4C34-403F-B174-068251AD95DF}"/>
    <dgm:cxn modelId="{90C651E6-5BAD-4E78-9F52-B3D24ED3C720}" type="presOf" srcId="{A6770698-6F55-4C9D-8C06-FED14057C382}" destId="{8E5679A9-B81C-49B0-B93F-3530EB0ABD7C}" srcOrd="0" destOrd="0" presId="urn:microsoft.com/office/officeart/2018/2/layout/IconVerticalSolidList"/>
    <dgm:cxn modelId="{22DD81F0-5D1D-437C-8DB2-5AF65EF74944}" type="presOf" srcId="{05FD7B5B-B92A-4879-B516-D5EECD624A9A}" destId="{9626C70F-320A-44AD-AAD4-EC9DB1718813}" srcOrd="0" destOrd="0" presId="urn:microsoft.com/office/officeart/2018/2/layout/IconVerticalSolidList"/>
    <dgm:cxn modelId="{2E4196B1-FDA3-4D40-9666-FBA656C4FC22}" type="presParOf" srcId="{E4F5DD78-7E29-4D80-9270-43ACD568443A}" destId="{392AC5E8-4B2A-44ED-A76E-55606409F9A8}" srcOrd="0" destOrd="0" presId="urn:microsoft.com/office/officeart/2018/2/layout/IconVerticalSolidList"/>
    <dgm:cxn modelId="{0193057D-F359-458F-9684-E15B6AE4104B}" type="presParOf" srcId="{392AC5E8-4B2A-44ED-A76E-55606409F9A8}" destId="{7A2299F6-5D21-4A70-9B60-F0BC89E9ACB0}" srcOrd="0" destOrd="0" presId="urn:microsoft.com/office/officeart/2018/2/layout/IconVerticalSolidList"/>
    <dgm:cxn modelId="{6B0B776E-2DB9-424B-A7BB-B62640548CA4}" type="presParOf" srcId="{392AC5E8-4B2A-44ED-A76E-55606409F9A8}" destId="{50B66544-3A6A-42E9-8542-F1DA7C11AF8A}" srcOrd="1" destOrd="0" presId="urn:microsoft.com/office/officeart/2018/2/layout/IconVerticalSolidList"/>
    <dgm:cxn modelId="{7CAF01FE-D2AE-42A3-A51B-7938B3538983}" type="presParOf" srcId="{392AC5E8-4B2A-44ED-A76E-55606409F9A8}" destId="{99FBCD26-EE4F-47E3-ACAE-2E2AD5BA810D}" srcOrd="2" destOrd="0" presId="urn:microsoft.com/office/officeart/2018/2/layout/IconVerticalSolidList"/>
    <dgm:cxn modelId="{03A9AAF7-1B29-43EF-9E97-7FCF1F5C22DC}" type="presParOf" srcId="{392AC5E8-4B2A-44ED-A76E-55606409F9A8}" destId="{EEF1426F-82FC-42D0-8361-99E312CA69F8}" srcOrd="3" destOrd="0" presId="urn:microsoft.com/office/officeart/2018/2/layout/IconVerticalSolidList"/>
    <dgm:cxn modelId="{F7FB4A71-AB88-4123-8868-C3F89F91ED5E}" type="presParOf" srcId="{E4F5DD78-7E29-4D80-9270-43ACD568443A}" destId="{162D99F5-284E-4988-ACC3-DFC28F363651}" srcOrd="1" destOrd="0" presId="urn:microsoft.com/office/officeart/2018/2/layout/IconVerticalSolidList"/>
    <dgm:cxn modelId="{835093D6-2270-4632-86C0-BEC5D2337E91}" type="presParOf" srcId="{E4F5DD78-7E29-4D80-9270-43ACD568443A}" destId="{C880CA98-C326-471F-88D6-FD12ACBC0DB5}" srcOrd="2" destOrd="0" presId="urn:microsoft.com/office/officeart/2018/2/layout/IconVerticalSolidList"/>
    <dgm:cxn modelId="{8A033EB0-53B5-4E69-ADE5-D19164730A8B}" type="presParOf" srcId="{C880CA98-C326-471F-88D6-FD12ACBC0DB5}" destId="{B3ECC07A-E593-4692-BDC2-7CC0F5B54205}" srcOrd="0" destOrd="0" presId="urn:microsoft.com/office/officeart/2018/2/layout/IconVerticalSolidList"/>
    <dgm:cxn modelId="{C2208B88-EC9B-47F6-8F7E-639FCAC4A608}" type="presParOf" srcId="{C880CA98-C326-471F-88D6-FD12ACBC0DB5}" destId="{938C4F05-58A5-440F-B7C7-51414C4D849A}" srcOrd="1" destOrd="0" presId="urn:microsoft.com/office/officeart/2018/2/layout/IconVerticalSolidList"/>
    <dgm:cxn modelId="{7375FFCA-24A9-4C0A-A583-F852DAD60FB3}" type="presParOf" srcId="{C880CA98-C326-471F-88D6-FD12ACBC0DB5}" destId="{2DA4E007-D725-4A53-B9D0-0238F030FD7E}" srcOrd="2" destOrd="0" presId="urn:microsoft.com/office/officeart/2018/2/layout/IconVerticalSolidList"/>
    <dgm:cxn modelId="{5E6BF4C7-EE93-4946-AB1F-8163D194E7BB}" type="presParOf" srcId="{C880CA98-C326-471F-88D6-FD12ACBC0DB5}" destId="{9626C70F-320A-44AD-AAD4-EC9DB1718813}" srcOrd="3" destOrd="0" presId="urn:microsoft.com/office/officeart/2018/2/layout/IconVerticalSolidList"/>
    <dgm:cxn modelId="{1D719B78-72A4-4BDB-9341-B37962E8D6B7}" type="presParOf" srcId="{E4F5DD78-7E29-4D80-9270-43ACD568443A}" destId="{3DFF2927-0769-45FF-8AE7-3D9B39266C1F}" srcOrd="3" destOrd="0" presId="urn:microsoft.com/office/officeart/2018/2/layout/IconVerticalSolidList"/>
    <dgm:cxn modelId="{4EBE2D43-DD12-4F60-A444-2433BA5B5094}" type="presParOf" srcId="{E4F5DD78-7E29-4D80-9270-43ACD568443A}" destId="{E7A27811-97DB-4445-8BCA-1356DFE9321E}" srcOrd="4" destOrd="0" presId="urn:microsoft.com/office/officeart/2018/2/layout/IconVerticalSolidList"/>
    <dgm:cxn modelId="{631B3D80-7F88-448C-9E93-EEC8C1F003E0}" type="presParOf" srcId="{E7A27811-97DB-4445-8BCA-1356DFE9321E}" destId="{C12DFD86-F718-4599-B4F2-48611A29B199}" srcOrd="0" destOrd="0" presId="urn:microsoft.com/office/officeart/2018/2/layout/IconVerticalSolidList"/>
    <dgm:cxn modelId="{72EDE58F-A631-448B-A118-7EA71EC27114}" type="presParOf" srcId="{E7A27811-97DB-4445-8BCA-1356DFE9321E}" destId="{65D4FFB8-366D-4F13-9ED8-C7B5AA776552}" srcOrd="1" destOrd="0" presId="urn:microsoft.com/office/officeart/2018/2/layout/IconVerticalSolidList"/>
    <dgm:cxn modelId="{0BCF0B86-53E2-410A-9A38-B5BD258DDD10}" type="presParOf" srcId="{E7A27811-97DB-4445-8BCA-1356DFE9321E}" destId="{08C4D57A-52EF-470B-B3AA-0E51AA3C9B89}" srcOrd="2" destOrd="0" presId="urn:microsoft.com/office/officeart/2018/2/layout/IconVerticalSolidList"/>
    <dgm:cxn modelId="{B6A5231E-BF35-4BA4-AA36-2AA4E25E6CCE}" type="presParOf" srcId="{E7A27811-97DB-4445-8BCA-1356DFE9321E}" destId="{BB786192-D08A-487F-845F-FD9004A902C6}" srcOrd="3" destOrd="0" presId="urn:microsoft.com/office/officeart/2018/2/layout/IconVerticalSolidList"/>
    <dgm:cxn modelId="{052E82C9-B48A-4E2B-937E-1D9DE78DCC66}" type="presParOf" srcId="{E4F5DD78-7E29-4D80-9270-43ACD568443A}" destId="{88AF0F6B-ED46-4CDE-A5C2-AF985BFD6E42}" srcOrd="5" destOrd="0" presId="urn:microsoft.com/office/officeart/2018/2/layout/IconVerticalSolidList"/>
    <dgm:cxn modelId="{6172B14D-9F60-48D2-A878-662F69F63AC8}" type="presParOf" srcId="{E4F5DD78-7E29-4D80-9270-43ACD568443A}" destId="{29019592-20EA-417B-9EDA-4C9C39C241AD}" srcOrd="6" destOrd="0" presId="urn:microsoft.com/office/officeart/2018/2/layout/IconVerticalSolidList"/>
    <dgm:cxn modelId="{48CF2DFC-B52E-4E65-96D1-F28584BD1DBC}" type="presParOf" srcId="{29019592-20EA-417B-9EDA-4C9C39C241AD}" destId="{3A28B97C-8C96-4D1B-8CD7-442E21335E18}" srcOrd="0" destOrd="0" presId="urn:microsoft.com/office/officeart/2018/2/layout/IconVerticalSolidList"/>
    <dgm:cxn modelId="{76047BCD-0928-48A1-94AB-81B4818EFB74}" type="presParOf" srcId="{29019592-20EA-417B-9EDA-4C9C39C241AD}" destId="{47957FCD-CA0F-48DA-AEEC-EB0D664B98F9}" srcOrd="1" destOrd="0" presId="urn:microsoft.com/office/officeart/2018/2/layout/IconVerticalSolidList"/>
    <dgm:cxn modelId="{D7BB7FF5-F4A4-4007-96EF-F2B4A12AC09B}" type="presParOf" srcId="{29019592-20EA-417B-9EDA-4C9C39C241AD}" destId="{B5118A05-3301-4D40-9E7B-7194D8AAE88D}" srcOrd="2" destOrd="0" presId="urn:microsoft.com/office/officeart/2018/2/layout/IconVerticalSolidList"/>
    <dgm:cxn modelId="{C7590F25-F02A-479C-A5F3-F4DA90FDC919}" type="presParOf" srcId="{29019592-20EA-417B-9EDA-4C9C39C241AD}" destId="{AEFF64C2-92EE-48BA-8804-7CD8C15D190F}" srcOrd="3" destOrd="0" presId="urn:microsoft.com/office/officeart/2018/2/layout/IconVerticalSolidList"/>
    <dgm:cxn modelId="{204542CB-6310-4CEB-BC8F-C533EA4E0951}" type="presParOf" srcId="{E4F5DD78-7E29-4D80-9270-43ACD568443A}" destId="{F49DCA90-E9A0-4AC7-8478-6790864894A9}" srcOrd="7" destOrd="0" presId="urn:microsoft.com/office/officeart/2018/2/layout/IconVerticalSolidList"/>
    <dgm:cxn modelId="{76A84614-5E33-4CE2-99F3-F166B7D29AB6}" type="presParOf" srcId="{E4F5DD78-7E29-4D80-9270-43ACD568443A}" destId="{E4089F98-60BE-468F-8F2E-FDA860723A6E}" srcOrd="8" destOrd="0" presId="urn:microsoft.com/office/officeart/2018/2/layout/IconVerticalSolidList"/>
    <dgm:cxn modelId="{43EC4587-8C01-42D4-8523-2F28EB7655F4}" type="presParOf" srcId="{E4089F98-60BE-468F-8F2E-FDA860723A6E}" destId="{2999E57D-E5DA-446E-954B-F218D7C5745B}" srcOrd="0" destOrd="0" presId="urn:microsoft.com/office/officeart/2018/2/layout/IconVerticalSolidList"/>
    <dgm:cxn modelId="{3E96FD0F-B111-4DD0-A7A2-AA0566EB87B5}" type="presParOf" srcId="{E4089F98-60BE-468F-8F2E-FDA860723A6E}" destId="{16F825B1-845D-49E8-AC47-93A8B3E3D94D}" srcOrd="1" destOrd="0" presId="urn:microsoft.com/office/officeart/2018/2/layout/IconVerticalSolidList"/>
    <dgm:cxn modelId="{52B0B725-B6A0-426B-B671-4ED153396009}" type="presParOf" srcId="{E4089F98-60BE-468F-8F2E-FDA860723A6E}" destId="{8AAE91B6-7F25-4D26-9BC1-3EEEDFA45766}" srcOrd="2" destOrd="0" presId="urn:microsoft.com/office/officeart/2018/2/layout/IconVerticalSolidList"/>
    <dgm:cxn modelId="{04D3A172-F3A6-44AE-96BC-F524D8E54608}" type="presParOf" srcId="{E4089F98-60BE-468F-8F2E-FDA860723A6E}" destId="{04695D81-7BE0-4988-B842-A718C8313F41}" srcOrd="3" destOrd="0" presId="urn:microsoft.com/office/officeart/2018/2/layout/IconVerticalSolidList"/>
    <dgm:cxn modelId="{2177E3D7-29BF-4985-BD81-D0D7916E0FF2}" type="presParOf" srcId="{E4F5DD78-7E29-4D80-9270-43ACD568443A}" destId="{A5BEF855-647D-4BE1-8BC4-36C56151FE6B}" srcOrd="9" destOrd="0" presId="urn:microsoft.com/office/officeart/2018/2/layout/IconVerticalSolidList"/>
    <dgm:cxn modelId="{D65C5E1E-5FE7-4A53-9131-18B1636ED34E}" type="presParOf" srcId="{E4F5DD78-7E29-4D80-9270-43ACD568443A}" destId="{EBF1AE1E-D855-454F-BE6D-95E787B09113}" srcOrd="10" destOrd="0" presId="urn:microsoft.com/office/officeart/2018/2/layout/IconVerticalSolidList"/>
    <dgm:cxn modelId="{4CE9138B-AC6E-44EB-9AEA-A8BF754725AA}" type="presParOf" srcId="{EBF1AE1E-D855-454F-BE6D-95E787B09113}" destId="{43A2FDA2-9795-4013-850E-F82CB72C4CD1}" srcOrd="0" destOrd="0" presId="urn:microsoft.com/office/officeart/2018/2/layout/IconVerticalSolidList"/>
    <dgm:cxn modelId="{FE0B3F3D-453E-4DFF-9E79-EB6CDCAF3B13}" type="presParOf" srcId="{EBF1AE1E-D855-454F-BE6D-95E787B09113}" destId="{399B1A6F-BDCE-468E-8DDD-110EDA953DD9}" srcOrd="1" destOrd="0" presId="urn:microsoft.com/office/officeart/2018/2/layout/IconVerticalSolidList"/>
    <dgm:cxn modelId="{C527CE97-A28D-4F85-9FB0-6DE4F41E92AD}" type="presParOf" srcId="{EBF1AE1E-D855-454F-BE6D-95E787B09113}" destId="{A2535D9A-BBF1-40F1-B8F9-55D3644F78A8}" srcOrd="2" destOrd="0" presId="urn:microsoft.com/office/officeart/2018/2/layout/IconVerticalSolidList"/>
    <dgm:cxn modelId="{05466B5E-BC94-4167-90CF-E17D010DFE63}" type="presParOf" srcId="{EBF1AE1E-D855-454F-BE6D-95E787B09113}" destId="{8E5679A9-B81C-49B0-B93F-3530EB0ABD7C}" srcOrd="3" destOrd="0" presId="urn:microsoft.com/office/officeart/2018/2/layout/IconVerticalSolidList"/>
    <dgm:cxn modelId="{AB4ACB3C-8425-4D05-8F7F-8E898C678569}" type="presParOf" srcId="{E4F5DD78-7E29-4D80-9270-43ACD568443A}" destId="{FD006B37-E0CA-41F5-9F3D-02A7773920E9}" srcOrd="11" destOrd="0" presId="urn:microsoft.com/office/officeart/2018/2/layout/IconVerticalSolidList"/>
    <dgm:cxn modelId="{DB81F610-0C36-4628-9289-89D858C8044D}" type="presParOf" srcId="{E4F5DD78-7E29-4D80-9270-43ACD568443A}" destId="{235FD811-D4A4-4438-A27E-63681FF54B90}" srcOrd="12" destOrd="0" presId="urn:microsoft.com/office/officeart/2018/2/layout/IconVerticalSolidList"/>
    <dgm:cxn modelId="{A68E6C75-E671-49E9-99EF-54A1D807C81C}" type="presParOf" srcId="{235FD811-D4A4-4438-A27E-63681FF54B90}" destId="{A6605A3E-91AE-4F69-B187-A8DFE8D0CBDB}" srcOrd="0" destOrd="0" presId="urn:microsoft.com/office/officeart/2018/2/layout/IconVerticalSolidList"/>
    <dgm:cxn modelId="{AA53A761-34D7-4CA2-8E0A-C1624B8D6386}" type="presParOf" srcId="{235FD811-D4A4-4438-A27E-63681FF54B90}" destId="{C8B008CF-6340-48B5-986D-0FC12806317B}" srcOrd="1" destOrd="0" presId="urn:microsoft.com/office/officeart/2018/2/layout/IconVerticalSolidList"/>
    <dgm:cxn modelId="{69D8DF28-9A7E-4B71-AB5B-3C456F5DC089}" type="presParOf" srcId="{235FD811-D4A4-4438-A27E-63681FF54B90}" destId="{07C55DC5-0FBE-4F09-B2AD-6A79BE99A2C5}" srcOrd="2" destOrd="0" presId="urn:microsoft.com/office/officeart/2018/2/layout/IconVerticalSolidList"/>
    <dgm:cxn modelId="{AB1B1CAE-0533-4F79-962C-AAE4D341C7AD}" type="presParOf" srcId="{235FD811-D4A4-4438-A27E-63681FF54B90}" destId="{446D725F-6A49-4ACF-BA6D-DA3771F454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3516C4-E656-42AB-9D4F-6C46F60887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08EDFB-C1EB-40B5-8E19-785298354EFA}">
      <dgm:prSet custT="1"/>
      <dgm:spPr/>
      <dgm:t>
        <a:bodyPr/>
        <a:lstStyle/>
        <a:p>
          <a:r>
            <a:rPr lang="en-US" sz="2000" u="sng" dirty="0"/>
            <a:t>Community Organizing</a:t>
          </a:r>
          <a:r>
            <a:rPr lang="en-US" sz="2000" dirty="0"/>
            <a:t>: Seeks to mobilize the interests on the disempowered and organize them into effective units of collective action so as to change the balance of power in the community </a:t>
          </a:r>
        </a:p>
      </dgm:t>
    </dgm:pt>
    <dgm:pt modelId="{87B900B5-DBBC-4CF6-877A-2ACF37CEB0D3}" type="parTrans" cxnId="{5E453A50-4F7B-4C4A-8EB3-55CF3F113FB4}">
      <dgm:prSet/>
      <dgm:spPr/>
      <dgm:t>
        <a:bodyPr/>
        <a:lstStyle/>
        <a:p>
          <a:endParaRPr lang="en-US" sz="2000"/>
        </a:p>
      </dgm:t>
    </dgm:pt>
    <dgm:pt modelId="{CEF07293-B7AA-4F48-BD52-53973B0D0FC1}" type="sibTrans" cxnId="{5E453A50-4F7B-4C4A-8EB3-55CF3F113FB4}">
      <dgm:prSet/>
      <dgm:spPr/>
      <dgm:t>
        <a:bodyPr/>
        <a:lstStyle/>
        <a:p>
          <a:endParaRPr lang="en-US" sz="2000"/>
        </a:p>
      </dgm:t>
    </dgm:pt>
    <dgm:pt modelId="{3F948AD7-74A8-46BE-937A-702EB7DC3967}">
      <dgm:prSet custT="1"/>
      <dgm:spPr/>
      <dgm:t>
        <a:bodyPr/>
        <a:lstStyle/>
        <a:p>
          <a:r>
            <a:rPr lang="en-US" sz="2000" u="sng"/>
            <a:t>Community Building</a:t>
          </a:r>
          <a:r>
            <a:rPr lang="en-US" sz="2000"/>
            <a:t>:  Seeks to enhance social ties and identification of shared interests among community members.  Goal is to build relationships among local residents and organizations.  Believes in the value of social capital development  </a:t>
          </a:r>
        </a:p>
      </dgm:t>
    </dgm:pt>
    <dgm:pt modelId="{039B383E-9F6A-485F-AC42-72A77ED79468}" type="parTrans" cxnId="{9EA7F489-DED6-4095-A35C-72A54B60BAD7}">
      <dgm:prSet/>
      <dgm:spPr/>
      <dgm:t>
        <a:bodyPr/>
        <a:lstStyle/>
        <a:p>
          <a:endParaRPr lang="en-US" sz="2000"/>
        </a:p>
      </dgm:t>
    </dgm:pt>
    <dgm:pt modelId="{41FD3605-65CC-458B-BF7A-D9EBD0A7BD4B}" type="sibTrans" cxnId="{9EA7F489-DED6-4095-A35C-72A54B60BAD7}">
      <dgm:prSet/>
      <dgm:spPr/>
      <dgm:t>
        <a:bodyPr/>
        <a:lstStyle/>
        <a:p>
          <a:endParaRPr lang="en-US" sz="2000"/>
        </a:p>
      </dgm:t>
    </dgm:pt>
    <dgm:pt modelId="{97534F39-3485-420C-A408-935CEF2BA1BC}" type="pres">
      <dgm:prSet presAssocID="{F03516C4-E656-42AB-9D4F-6C46F608875E}" presName="root" presStyleCnt="0">
        <dgm:presLayoutVars>
          <dgm:dir/>
          <dgm:resizeHandles val="exact"/>
        </dgm:presLayoutVars>
      </dgm:prSet>
      <dgm:spPr/>
    </dgm:pt>
    <dgm:pt modelId="{7CC69831-D9E1-427E-9CA9-97178C54EDD4}" type="pres">
      <dgm:prSet presAssocID="{B308EDFB-C1EB-40B5-8E19-785298354EFA}" presName="compNode" presStyleCnt="0"/>
      <dgm:spPr/>
    </dgm:pt>
    <dgm:pt modelId="{55268B79-D836-491F-ACD7-2DFDD7B9E577}" type="pres">
      <dgm:prSet presAssocID="{B308EDFB-C1EB-40B5-8E19-785298354EFA}" presName="bgRect" presStyleLbl="bgShp" presStyleIdx="0" presStyleCnt="2"/>
      <dgm:spPr/>
    </dgm:pt>
    <dgm:pt modelId="{C151F164-3690-4EDA-8ADB-5AE035C41FD5}" type="pres">
      <dgm:prSet presAssocID="{B308EDFB-C1EB-40B5-8E19-785298354E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C573A8DF-8685-4496-8838-06D1B7248072}" type="pres">
      <dgm:prSet presAssocID="{B308EDFB-C1EB-40B5-8E19-785298354EFA}" presName="spaceRect" presStyleCnt="0"/>
      <dgm:spPr/>
    </dgm:pt>
    <dgm:pt modelId="{27F59EBE-0C68-430F-8905-817665FB20BC}" type="pres">
      <dgm:prSet presAssocID="{B308EDFB-C1EB-40B5-8E19-785298354EFA}" presName="parTx" presStyleLbl="revTx" presStyleIdx="0" presStyleCnt="2">
        <dgm:presLayoutVars>
          <dgm:chMax val="0"/>
          <dgm:chPref val="0"/>
        </dgm:presLayoutVars>
      </dgm:prSet>
      <dgm:spPr/>
    </dgm:pt>
    <dgm:pt modelId="{56B97A1F-2BF7-4CBA-A390-22988C696E39}" type="pres">
      <dgm:prSet presAssocID="{CEF07293-B7AA-4F48-BD52-53973B0D0FC1}" presName="sibTrans" presStyleCnt="0"/>
      <dgm:spPr/>
    </dgm:pt>
    <dgm:pt modelId="{2AA195D6-BCE3-4BEF-A291-30743224E057}" type="pres">
      <dgm:prSet presAssocID="{3F948AD7-74A8-46BE-937A-702EB7DC3967}" presName="compNode" presStyleCnt="0"/>
      <dgm:spPr/>
    </dgm:pt>
    <dgm:pt modelId="{E29B0AA0-EE58-46B4-996F-6D06D179FE1B}" type="pres">
      <dgm:prSet presAssocID="{3F948AD7-74A8-46BE-937A-702EB7DC3967}" presName="bgRect" presStyleLbl="bgShp" presStyleIdx="1" presStyleCnt="2"/>
      <dgm:spPr/>
    </dgm:pt>
    <dgm:pt modelId="{AC1D0D20-7C03-4543-9C2E-81FD6B8D4574}" type="pres">
      <dgm:prSet presAssocID="{3F948AD7-74A8-46BE-937A-702EB7DC39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C1E387AB-9BE4-49DC-AF46-8DBC1EC3DFE7}" type="pres">
      <dgm:prSet presAssocID="{3F948AD7-74A8-46BE-937A-702EB7DC3967}" presName="spaceRect" presStyleCnt="0"/>
      <dgm:spPr/>
    </dgm:pt>
    <dgm:pt modelId="{32D66F2E-B692-4FCD-975D-3B8596C6A3E5}" type="pres">
      <dgm:prSet presAssocID="{3F948AD7-74A8-46BE-937A-702EB7DC3967}" presName="parTx" presStyleLbl="revTx" presStyleIdx="1" presStyleCnt="2">
        <dgm:presLayoutVars>
          <dgm:chMax val="0"/>
          <dgm:chPref val="0"/>
        </dgm:presLayoutVars>
      </dgm:prSet>
      <dgm:spPr/>
    </dgm:pt>
  </dgm:ptLst>
  <dgm:cxnLst>
    <dgm:cxn modelId="{001AF406-97B1-4629-A575-9E9B52CE571E}" type="presOf" srcId="{3F948AD7-74A8-46BE-937A-702EB7DC3967}" destId="{32D66F2E-B692-4FCD-975D-3B8596C6A3E5}" srcOrd="0" destOrd="0" presId="urn:microsoft.com/office/officeart/2018/2/layout/IconVerticalSolidList"/>
    <dgm:cxn modelId="{5FBFEE0B-EFC1-44F8-8B15-2E73EF8F1DDF}" type="presOf" srcId="{F03516C4-E656-42AB-9D4F-6C46F608875E}" destId="{97534F39-3485-420C-A408-935CEF2BA1BC}" srcOrd="0" destOrd="0" presId="urn:microsoft.com/office/officeart/2018/2/layout/IconVerticalSolidList"/>
    <dgm:cxn modelId="{9359AC22-BF1D-43ED-A18F-D5A70FF388F0}" type="presOf" srcId="{B308EDFB-C1EB-40B5-8E19-785298354EFA}" destId="{27F59EBE-0C68-430F-8905-817665FB20BC}" srcOrd="0" destOrd="0" presId="urn:microsoft.com/office/officeart/2018/2/layout/IconVerticalSolidList"/>
    <dgm:cxn modelId="{5E453A50-4F7B-4C4A-8EB3-55CF3F113FB4}" srcId="{F03516C4-E656-42AB-9D4F-6C46F608875E}" destId="{B308EDFB-C1EB-40B5-8E19-785298354EFA}" srcOrd="0" destOrd="0" parTransId="{87B900B5-DBBC-4CF6-877A-2ACF37CEB0D3}" sibTransId="{CEF07293-B7AA-4F48-BD52-53973B0D0FC1}"/>
    <dgm:cxn modelId="{9EA7F489-DED6-4095-A35C-72A54B60BAD7}" srcId="{F03516C4-E656-42AB-9D4F-6C46F608875E}" destId="{3F948AD7-74A8-46BE-937A-702EB7DC3967}" srcOrd="1" destOrd="0" parTransId="{039B383E-9F6A-485F-AC42-72A77ED79468}" sibTransId="{41FD3605-65CC-458B-BF7A-D9EBD0A7BD4B}"/>
    <dgm:cxn modelId="{C4D4B354-B5F7-4115-9F52-87B7ED3BC772}" type="presParOf" srcId="{97534F39-3485-420C-A408-935CEF2BA1BC}" destId="{7CC69831-D9E1-427E-9CA9-97178C54EDD4}" srcOrd="0" destOrd="0" presId="urn:microsoft.com/office/officeart/2018/2/layout/IconVerticalSolidList"/>
    <dgm:cxn modelId="{0DB37423-A4CB-4615-A045-87CC07291B2E}" type="presParOf" srcId="{7CC69831-D9E1-427E-9CA9-97178C54EDD4}" destId="{55268B79-D836-491F-ACD7-2DFDD7B9E577}" srcOrd="0" destOrd="0" presId="urn:microsoft.com/office/officeart/2018/2/layout/IconVerticalSolidList"/>
    <dgm:cxn modelId="{5F166438-841D-4B4A-A60E-AE3FB3487796}" type="presParOf" srcId="{7CC69831-D9E1-427E-9CA9-97178C54EDD4}" destId="{C151F164-3690-4EDA-8ADB-5AE035C41FD5}" srcOrd="1" destOrd="0" presId="urn:microsoft.com/office/officeart/2018/2/layout/IconVerticalSolidList"/>
    <dgm:cxn modelId="{06B15003-7D5C-4472-B5E5-759064F02D99}" type="presParOf" srcId="{7CC69831-D9E1-427E-9CA9-97178C54EDD4}" destId="{C573A8DF-8685-4496-8838-06D1B7248072}" srcOrd="2" destOrd="0" presId="urn:microsoft.com/office/officeart/2018/2/layout/IconVerticalSolidList"/>
    <dgm:cxn modelId="{318AE698-9F12-49F3-9E93-9B57E6C715F9}" type="presParOf" srcId="{7CC69831-D9E1-427E-9CA9-97178C54EDD4}" destId="{27F59EBE-0C68-430F-8905-817665FB20BC}" srcOrd="3" destOrd="0" presId="urn:microsoft.com/office/officeart/2018/2/layout/IconVerticalSolidList"/>
    <dgm:cxn modelId="{E2ED1ACA-053A-4D8C-A859-FD7100ECB9B3}" type="presParOf" srcId="{97534F39-3485-420C-A408-935CEF2BA1BC}" destId="{56B97A1F-2BF7-4CBA-A390-22988C696E39}" srcOrd="1" destOrd="0" presId="urn:microsoft.com/office/officeart/2018/2/layout/IconVerticalSolidList"/>
    <dgm:cxn modelId="{8706DD90-7A3C-46B2-B5B3-C7F38C3B66F0}" type="presParOf" srcId="{97534F39-3485-420C-A408-935CEF2BA1BC}" destId="{2AA195D6-BCE3-4BEF-A291-30743224E057}" srcOrd="2" destOrd="0" presId="urn:microsoft.com/office/officeart/2018/2/layout/IconVerticalSolidList"/>
    <dgm:cxn modelId="{B5800FFE-D684-4303-97B5-1E767691C184}" type="presParOf" srcId="{2AA195D6-BCE3-4BEF-A291-30743224E057}" destId="{E29B0AA0-EE58-46B4-996F-6D06D179FE1B}" srcOrd="0" destOrd="0" presId="urn:microsoft.com/office/officeart/2018/2/layout/IconVerticalSolidList"/>
    <dgm:cxn modelId="{56C9309E-AE12-4CA4-A8FB-A89B6D9D9457}" type="presParOf" srcId="{2AA195D6-BCE3-4BEF-A291-30743224E057}" destId="{AC1D0D20-7C03-4543-9C2E-81FD6B8D4574}" srcOrd="1" destOrd="0" presId="urn:microsoft.com/office/officeart/2018/2/layout/IconVerticalSolidList"/>
    <dgm:cxn modelId="{1166C3BB-E5FA-4B28-88A5-F6CD5D235041}" type="presParOf" srcId="{2AA195D6-BCE3-4BEF-A291-30743224E057}" destId="{C1E387AB-9BE4-49DC-AF46-8DBC1EC3DFE7}" srcOrd="2" destOrd="0" presId="urn:microsoft.com/office/officeart/2018/2/layout/IconVerticalSolidList"/>
    <dgm:cxn modelId="{ECBD415B-5EA4-4FED-BA59-7C6F638F9640}" type="presParOf" srcId="{2AA195D6-BCE3-4BEF-A291-30743224E057}" destId="{32D66F2E-B692-4FCD-975D-3B8596C6A3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21646-F106-4876-8CFA-B78334EDE976}"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1150854-42B2-47AE-ACFF-C97CD7809CDA}">
      <dgm:prSet/>
      <dgm:spPr/>
      <dgm:t>
        <a:bodyPr/>
        <a:lstStyle/>
        <a:p>
          <a:r>
            <a:rPr lang="en-US"/>
            <a:t>Social capital is about the value of social networks, </a:t>
          </a:r>
          <a:r>
            <a:rPr lang="en-US" b="1"/>
            <a:t>bonding similar people </a:t>
          </a:r>
          <a:r>
            <a:rPr lang="en-US"/>
            <a:t>and </a:t>
          </a:r>
          <a:r>
            <a:rPr lang="en-US" b="1"/>
            <a:t>bridging between diverse people</a:t>
          </a:r>
          <a:r>
            <a:rPr lang="en-US"/>
            <a:t>, with norms of reciprocity. (Dekker and Uslaner, 2001; Uslaner, 2001)</a:t>
          </a:r>
        </a:p>
      </dgm:t>
    </dgm:pt>
    <dgm:pt modelId="{EBD92837-19FE-4749-9979-8EF67AED2573}" type="parTrans" cxnId="{0AFF00A8-A682-4E93-B8C5-949DFB443F7B}">
      <dgm:prSet/>
      <dgm:spPr/>
      <dgm:t>
        <a:bodyPr/>
        <a:lstStyle/>
        <a:p>
          <a:endParaRPr lang="en-US"/>
        </a:p>
      </dgm:t>
    </dgm:pt>
    <dgm:pt modelId="{00E83CE9-AE3C-4494-9FF6-1C68B13311A1}" type="sibTrans" cxnId="{0AFF00A8-A682-4E93-B8C5-949DFB443F7B}">
      <dgm:prSet/>
      <dgm:spPr/>
      <dgm:t>
        <a:bodyPr/>
        <a:lstStyle/>
        <a:p>
          <a:endParaRPr lang="en-US"/>
        </a:p>
      </dgm:t>
    </dgm:pt>
    <dgm:pt modelId="{212D5853-838C-41D7-A7F6-94CFA6F66A4B}">
      <dgm:prSet/>
      <dgm:spPr/>
      <dgm:t>
        <a:bodyPr/>
        <a:lstStyle/>
        <a:p>
          <a:r>
            <a:rPr lang="en-US"/>
            <a:t>Social capital is the resource that comes from our investment in relationships. </a:t>
          </a:r>
        </a:p>
      </dgm:t>
    </dgm:pt>
    <dgm:pt modelId="{B04B361D-0E85-4AA1-B6FA-5B16F2A313CB}" type="parTrans" cxnId="{964110EA-E927-481A-BED5-26C0725353DD}">
      <dgm:prSet/>
      <dgm:spPr/>
      <dgm:t>
        <a:bodyPr/>
        <a:lstStyle/>
        <a:p>
          <a:endParaRPr lang="en-US"/>
        </a:p>
      </dgm:t>
    </dgm:pt>
    <dgm:pt modelId="{6BDFCCB3-D3D1-490C-9BB6-B6E459B7F11B}" type="sibTrans" cxnId="{964110EA-E927-481A-BED5-26C0725353DD}">
      <dgm:prSet/>
      <dgm:spPr/>
      <dgm:t>
        <a:bodyPr/>
        <a:lstStyle/>
        <a:p>
          <a:endParaRPr lang="en-US"/>
        </a:p>
      </dgm:t>
    </dgm:pt>
    <dgm:pt modelId="{DE4060BB-A9BD-45F3-8B7A-9A4828748542}">
      <dgm:prSet/>
      <dgm:spPr/>
      <dgm:t>
        <a:bodyPr/>
        <a:lstStyle/>
        <a:p>
          <a:r>
            <a:rPr lang="en-US"/>
            <a:t>Includes aspects of the social structure (trust, norms, social networks) that facilitate collective action.</a:t>
          </a:r>
        </a:p>
      </dgm:t>
    </dgm:pt>
    <dgm:pt modelId="{8F8EE788-4941-436C-9F45-EAA56252C870}" type="parTrans" cxnId="{D9B54391-5C7D-486D-A7BF-0B09C0FF8DAC}">
      <dgm:prSet/>
      <dgm:spPr/>
      <dgm:t>
        <a:bodyPr/>
        <a:lstStyle/>
        <a:p>
          <a:endParaRPr lang="en-US"/>
        </a:p>
      </dgm:t>
    </dgm:pt>
    <dgm:pt modelId="{280E6441-2308-46ED-9D95-ED85AF9C184C}" type="sibTrans" cxnId="{D9B54391-5C7D-486D-A7BF-0B09C0FF8DAC}">
      <dgm:prSet/>
      <dgm:spPr/>
      <dgm:t>
        <a:bodyPr/>
        <a:lstStyle/>
        <a:p>
          <a:endParaRPr lang="en-US"/>
        </a:p>
      </dgm:t>
    </dgm:pt>
    <dgm:pt modelId="{E7AADDDD-EA75-4ECD-9EBB-2E5DD22F59DE}">
      <dgm:prSet/>
      <dgm:spPr/>
      <dgm:t>
        <a:bodyPr/>
        <a:lstStyle/>
        <a:p>
          <a:r>
            <a:rPr lang="en-US"/>
            <a:t>Does not exist within individuals, rather it exists within and is inseparable from interaction between and among individuals. (Coleman, 1998)</a:t>
          </a:r>
        </a:p>
      </dgm:t>
    </dgm:pt>
    <dgm:pt modelId="{4BA88E4D-C52F-4C49-B40B-5A05DD7B1323}" type="parTrans" cxnId="{E9E65F69-324C-4775-8F0F-08E835606E1B}">
      <dgm:prSet/>
      <dgm:spPr/>
      <dgm:t>
        <a:bodyPr/>
        <a:lstStyle/>
        <a:p>
          <a:endParaRPr lang="en-US"/>
        </a:p>
      </dgm:t>
    </dgm:pt>
    <dgm:pt modelId="{28251548-1686-434E-8079-04945FD0B275}" type="sibTrans" cxnId="{E9E65F69-324C-4775-8F0F-08E835606E1B}">
      <dgm:prSet/>
      <dgm:spPr/>
      <dgm:t>
        <a:bodyPr/>
        <a:lstStyle/>
        <a:p>
          <a:endParaRPr lang="en-US"/>
        </a:p>
      </dgm:t>
    </dgm:pt>
    <dgm:pt modelId="{67D4574A-2D0A-4AFF-9821-6F48BAB01A4B}" type="pres">
      <dgm:prSet presAssocID="{A6021646-F106-4876-8CFA-B78334EDE976}" presName="matrix" presStyleCnt="0">
        <dgm:presLayoutVars>
          <dgm:chMax val="1"/>
          <dgm:dir/>
          <dgm:resizeHandles val="exact"/>
        </dgm:presLayoutVars>
      </dgm:prSet>
      <dgm:spPr/>
    </dgm:pt>
    <dgm:pt modelId="{D3502025-6286-404A-BEC4-19D926AD25D3}" type="pres">
      <dgm:prSet presAssocID="{A6021646-F106-4876-8CFA-B78334EDE976}" presName="diamond" presStyleLbl="bgShp" presStyleIdx="0" presStyleCnt="1"/>
      <dgm:spPr/>
    </dgm:pt>
    <dgm:pt modelId="{CF3CC7AE-9EE0-40D4-8AD5-ED719C7A2BCC}" type="pres">
      <dgm:prSet presAssocID="{A6021646-F106-4876-8CFA-B78334EDE976}" presName="quad1" presStyleLbl="node1" presStyleIdx="0" presStyleCnt="4">
        <dgm:presLayoutVars>
          <dgm:chMax val="0"/>
          <dgm:chPref val="0"/>
          <dgm:bulletEnabled val="1"/>
        </dgm:presLayoutVars>
      </dgm:prSet>
      <dgm:spPr/>
    </dgm:pt>
    <dgm:pt modelId="{B7A33D52-CC41-4317-BFC5-9D35B9AE09CB}" type="pres">
      <dgm:prSet presAssocID="{A6021646-F106-4876-8CFA-B78334EDE976}" presName="quad2" presStyleLbl="node1" presStyleIdx="1" presStyleCnt="4">
        <dgm:presLayoutVars>
          <dgm:chMax val="0"/>
          <dgm:chPref val="0"/>
          <dgm:bulletEnabled val="1"/>
        </dgm:presLayoutVars>
      </dgm:prSet>
      <dgm:spPr/>
    </dgm:pt>
    <dgm:pt modelId="{6C78B683-74C8-4186-B433-5712FEB8A1DA}" type="pres">
      <dgm:prSet presAssocID="{A6021646-F106-4876-8CFA-B78334EDE976}" presName="quad3" presStyleLbl="node1" presStyleIdx="2" presStyleCnt="4">
        <dgm:presLayoutVars>
          <dgm:chMax val="0"/>
          <dgm:chPref val="0"/>
          <dgm:bulletEnabled val="1"/>
        </dgm:presLayoutVars>
      </dgm:prSet>
      <dgm:spPr/>
    </dgm:pt>
    <dgm:pt modelId="{76499BB1-202B-495F-8D74-938FF9E13904}" type="pres">
      <dgm:prSet presAssocID="{A6021646-F106-4876-8CFA-B78334EDE976}" presName="quad4" presStyleLbl="node1" presStyleIdx="3" presStyleCnt="4">
        <dgm:presLayoutVars>
          <dgm:chMax val="0"/>
          <dgm:chPref val="0"/>
          <dgm:bulletEnabled val="1"/>
        </dgm:presLayoutVars>
      </dgm:prSet>
      <dgm:spPr/>
    </dgm:pt>
  </dgm:ptLst>
  <dgm:cxnLst>
    <dgm:cxn modelId="{EAB4663A-AD38-4C25-9E98-22D1AEEA977B}" type="presOf" srcId="{DE4060BB-A9BD-45F3-8B7A-9A4828748542}" destId="{6C78B683-74C8-4186-B433-5712FEB8A1DA}" srcOrd="0" destOrd="0" presId="urn:microsoft.com/office/officeart/2005/8/layout/matrix3"/>
    <dgm:cxn modelId="{E9E65F69-324C-4775-8F0F-08E835606E1B}" srcId="{A6021646-F106-4876-8CFA-B78334EDE976}" destId="{E7AADDDD-EA75-4ECD-9EBB-2E5DD22F59DE}" srcOrd="3" destOrd="0" parTransId="{4BA88E4D-C52F-4C49-B40B-5A05DD7B1323}" sibTransId="{28251548-1686-434E-8079-04945FD0B275}"/>
    <dgm:cxn modelId="{E7FF084A-2D11-4F9B-B63A-18620174D6B5}" type="presOf" srcId="{A6021646-F106-4876-8CFA-B78334EDE976}" destId="{67D4574A-2D0A-4AFF-9821-6F48BAB01A4B}" srcOrd="0" destOrd="0" presId="urn:microsoft.com/office/officeart/2005/8/layout/matrix3"/>
    <dgm:cxn modelId="{E95DFF57-D544-4511-BDED-8D540A9DC51C}" type="presOf" srcId="{E7AADDDD-EA75-4ECD-9EBB-2E5DD22F59DE}" destId="{76499BB1-202B-495F-8D74-938FF9E13904}" srcOrd="0" destOrd="0" presId="urn:microsoft.com/office/officeart/2005/8/layout/matrix3"/>
    <dgm:cxn modelId="{D9B54391-5C7D-486D-A7BF-0B09C0FF8DAC}" srcId="{A6021646-F106-4876-8CFA-B78334EDE976}" destId="{DE4060BB-A9BD-45F3-8B7A-9A4828748542}" srcOrd="2" destOrd="0" parTransId="{8F8EE788-4941-436C-9F45-EAA56252C870}" sibTransId="{280E6441-2308-46ED-9D95-ED85AF9C184C}"/>
    <dgm:cxn modelId="{0AFF00A8-A682-4E93-B8C5-949DFB443F7B}" srcId="{A6021646-F106-4876-8CFA-B78334EDE976}" destId="{D1150854-42B2-47AE-ACFF-C97CD7809CDA}" srcOrd="0" destOrd="0" parTransId="{EBD92837-19FE-4749-9979-8EF67AED2573}" sibTransId="{00E83CE9-AE3C-4494-9FF6-1C68B13311A1}"/>
    <dgm:cxn modelId="{2F80F6B3-199D-4E8B-BA18-3A5C35395C9C}" type="presOf" srcId="{212D5853-838C-41D7-A7F6-94CFA6F66A4B}" destId="{B7A33D52-CC41-4317-BFC5-9D35B9AE09CB}" srcOrd="0" destOrd="0" presId="urn:microsoft.com/office/officeart/2005/8/layout/matrix3"/>
    <dgm:cxn modelId="{F5D149C0-F733-469E-AA7F-BC73867AB8AC}" type="presOf" srcId="{D1150854-42B2-47AE-ACFF-C97CD7809CDA}" destId="{CF3CC7AE-9EE0-40D4-8AD5-ED719C7A2BCC}" srcOrd="0" destOrd="0" presId="urn:microsoft.com/office/officeart/2005/8/layout/matrix3"/>
    <dgm:cxn modelId="{964110EA-E927-481A-BED5-26C0725353DD}" srcId="{A6021646-F106-4876-8CFA-B78334EDE976}" destId="{212D5853-838C-41D7-A7F6-94CFA6F66A4B}" srcOrd="1" destOrd="0" parTransId="{B04B361D-0E85-4AA1-B6FA-5B16F2A313CB}" sibTransId="{6BDFCCB3-D3D1-490C-9BB6-B6E459B7F11B}"/>
    <dgm:cxn modelId="{6F9F36BF-BE34-45FB-A16F-EF7F1EEE773F}" type="presParOf" srcId="{67D4574A-2D0A-4AFF-9821-6F48BAB01A4B}" destId="{D3502025-6286-404A-BEC4-19D926AD25D3}" srcOrd="0" destOrd="0" presId="urn:microsoft.com/office/officeart/2005/8/layout/matrix3"/>
    <dgm:cxn modelId="{EFD5F570-8FC4-4967-A9F8-2CCD54E66CBC}" type="presParOf" srcId="{67D4574A-2D0A-4AFF-9821-6F48BAB01A4B}" destId="{CF3CC7AE-9EE0-40D4-8AD5-ED719C7A2BCC}" srcOrd="1" destOrd="0" presId="urn:microsoft.com/office/officeart/2005/8/layout/matrix3"/>
    <dgm:cxn modelId="{35CFB53C-DDCC-4EC8-B690-D8B23B657B5C}" type="presParOf" srcId="{67D4574A-2D0A-4AFF-9821-6F48BAB01A4B}" destId="{B7A33D52-CC41-4317-BFC5-9D35B9AE09CB}" srcOrd="2" destOrd="0" presId="urn:microsoft.com/office/officeart/2005/8/layout/matrix3"/>
    <dgm:cxn modelId="{EA34373D-FBA5-493D-8A41-BD3B8214C1FF}" type="presParOf" srcId="{67D4574A-2D0A-4AFF-9821-6F48BAB01A4B}" destId="{6C78B683-74C8-4186-B433-5712FEB8A1DA}" srcOrd="3" destOrd="0" presId="urn:microsoft.com/office/officeart/2005/8/layout/matrix3"/>
    <dgm:cxn modelId="{694D4173-DDF7-4592-A018-52B95EF43904}" type="presParOf" srcId="{67D4574A-2D0A-4AFF-9821-6F48BAB01A4B}" destId="{76499BB1-202B-495F-8D74-938FF9E1390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B9271-C209-4188-B966-A1D9A960A189}" type="doc">
      <dgm:prSet loTypeId="urn:microsoft.com/office/officeart/2016/7/layout/VerticalHollowActionList" loCatId="List" qsTypeId="urn:microsoft.com/office/officeart/2005/8/quickstyle/simple1" qsCatId="simple" csTypeId="urn:microsoft.com/office/officeart/2005/8/colors/colorful5" csCatId="colorful"/>
      <dgm:spPr/>
      <dgm:t>
        <a:bodyPr/>
        <a:lstStyle/>
        <a:p>
          <a:endParaRPr lang="en-US"/>
        </a:p>
      </dgm:t>
    </dgm:pt>
    <dgm:pt modelId="{D81443DD-2BED-4BDA-B7C7-0A98D0AA3E5A}">
      <dgm:prSet custT="1"/>
      <dgm:spPr/>
      <dgm:t>
        <a:bodyPr/>
        <a:lstStyle/>
        <a:p>
          <a:r>
            <a:rPr lang="en-US" sz="1800" b="1" u="sng" dirty="0"/>
            <a:t>Bridging</a:t>
          </a:r>
        </a:p>
      </dgm:t>
    </dgm:pt>
    <dgm:pt modelId="{D3227668-D8BA-4820-AB8A-67889D21DABE}" type="parTrans" cxnId="{3D5DEB7E-34F6-4053-B76E-F86EFCDE0CCC}">
      <dgm:prSet/>
      <dgm:spPr/>
      <dgm:t>
        <a:bodyPr/>
        <a:lstStyle/>
        <a:p>
          <a:endParaRPr lang="en-US" sz="1800"/>
        </a:p>
      </dgm:t>
    </dgm:pt>
    <dgm:pt modelId="{4899A389-E5E8-4CEA-B2B0-1C210D5F1406}" type="sibTrans" cxnId="{3D5DEB7E-34F6-4053-B76E-F86EFCDE0CCC}">
      <dgm:prSet/>
      <dgm:spPr/>
      <dgm:t>
        <a:bodyPr/>
        <a:lstStyle/>
        <a:p>
          <a:endParaRPr lang="en-US" sz="1800"/>
        </a:p>
      </dgm:t>
    </dgm:pt>
    <dgm:pt modelId="{1D37F9DA-8A71-4C42-AB26-6E6C762A5443}">
      <dgm:prSet custT="1"/>
      <dgm:spPr/>
      <dgm:t>
        <a:bodyPr/>
        <a:lstStyle/>
        <a:p>
          <a:r>
            <a:rPr lang="en-US" sz="1800" dirty="0"/>
            <a:t>Bridging capital – brings together people or groups who did not previously know each other, establishes new social ties, access to new information, access to additional social networks</a:t>
          </a:r>
        </a:p>
      </dgm:t>
    </dgm:pt>
    <dgm:pt modelId="{8E96C121-E12F-44DC-8F05-81D3EC4D7064}" type="parTrans" cxnId="{63E00C82-20C1-449E-82F9-CB8D34A7DF9C}">
      <dgm:prSet/>
      <dgm:spPr/>
      <dgm:t>
        <a:bodyPr/>
        <a:lstStyle/>
        <a:p>
          <a:endParaRPr lang="en-US" sz="1800"/>
        </a:p>
      </dgm:t>
    </dgm:pt>
    <dgm:pt modelId="{0522301D-752C-4737-B0D3-EF98571E91D4}" type="sibTrans" cxnId="{63E00C82-20C1-449E-82F9-CB8D34A7DF9C}">
      <dgm:prSet/>
      <dgm:spPr/>
      <dgm:t>
        <a:bodyPr/>
        <a:lstStyle/>
        <a:p>
          <a:endParaRPr lang="en-US" sz="1800"/>
        </a:p>
      </dgm:t>
    </dgm:pt>
    <dgm:pt modelId="{4FA8DEBA-831C-40EA-92AF-08620B691721}">
      <dgm:prSet custT="1"/>
      <dgm:spPr/>
      <dgm:t>
        <a:bodyPr/>
        <a:lstStyle/>
        <a:p>
          <a:r>
            <a:rPr lang="en-US" sz="1800"/>
            <a:t>Connects people to resources and opportunities, helps people to advance socioeconomically (get ahead)</a:t>
          </a:r>
        </a:p>
      </dgm:t>
    </dgm:pt>
    <dgm:pt modelId="{1E3F317B-9147-47AB-B39D-274DC4294434}" type="parTrans" cxnId="{30EBD45D-DBC9-4CDB-BA66-3E6C8BAF78AA}">
      <dgm:prSet/>
      <dgm:spPr/>
      <dgm:t>
        <a:bodyPr/>
        <a:lstStyle/>
        <a:p>
          <a:endParaRPr lang="en-US" sz="1800"/>
        </a:p>
      </dgm:t>
    </dgm:pt>
    <dgm:pt modelId="{1BA52A4D-9B78-48D8-B697-8AFD24CAFBF7}" type="sibTrans" cxnId="{30EBD45D-DBC9-4CDB-BA66-3E6C8BAF78AA}">
      <dgm:prSet/>
      <dgm:spPr/>
      <dgm:t>
        <a:bodyPr/>
        <a:lstStyle/>
        <a:p>
          <a:endParaRPr lang="en-US" sz="1800"/>
        </a:p>
      </dgm:t>
    </dgm:pt>
    <dgm:pt modelId="{4651933B-5EAA-4AAD-9F2F-EF503A28DD73}">
      <dgm:prSet custT="1"/>
      <dgm:spPr/>
      <dgm:t>
        <a:bodyPr/>
        <a:lstStyle/>
        <a:p>
          <a:r>
            <a:rPr lang="en-US" sz="1800"/>
            <a:t>Weak ties</a:t>
          </a:r>
        </a:p>
      </dgm:t>
    </dgm:pt>
    <dgm:pt modelId="{8C595ADA-C018-4E8C-9BE1-3065FA8D4E19}" type="parTrans" cxnId="{533C699A-71DB-43EF-968A-4763195C35BB}">
      <dgm:prSet/>
      <dgm:spPr/>
      <dgm:t>
        <a:bodyPr/>
        <a:lstStyle/>
        <a:p>
          <a:endParaRPr lang="en-US" sz="1800"/>
        </a:p>
      </dgm:t>
    </dgm:pt>
    <dgm:pt modelId="{008B2095-F320-4994-9A68-028A3C50F1F6}" type="sibTrans" cxnId="{533C699A-71DB-43EF-968A-4763195C35BB}">
      <dgm:prSet/>
      <dgm:spPr/>
      <dgm:t>
        <a:bodyPr/>
        <a:lstStyle/>
        <a:p>
          <a:endParaRPr lang="en-US" sz="1800"/>
        </a:p>
      </dgm:t>
    </dgm:pt>
    <dgm:pt modelId="{ADDC2E48-9368-421A-8D18-5F05937C93C2}">
      <dgm:prSet custT="1"/>
      <dgm:spPr/>
      <dgm:t>
        <a:bodyPr/>
        <a:lstStyle/>
        <a:p>
          <a:r>
            <a:rPr lang="en-US" sz="1800" b="1" u="sng" dirty="0"/>
            <a:t>Bonding</a:t>
          </a:r>
        </a:p>
      </dgm:t>
    </dgm:pt>
    <dgm:pt modelId="{ECFE42F2-274D-4B44-A131-1F5555781A90}" type="parTrans" cxnId="{2169AB47-0B6E-4ADB-BC72-D15D1D9DADB2}">
      <dgm:prSet/>
      <dgm:spPr/>
      <dgm:t>
        <a:bodyPr/>
        <a:lstStyle/>
        <a:p>
          <a:endParaRPr lang="en-US" sz="1800"/>
        </a:p>
      </dgm:t>
    </dgm:pt>
    <dgm:pt modelId="{EDE5AE7E-8AE1-4C14-9FEA-6EE67C3E7E85}" type="sibTrans" cxnId="{2169AB47-0B6E-4ADB-BC72-D15D1D9DADB2}">
      <dgm:prSet/>
      <dgm:spPr/>
      <dgm:t>
        <a:bodyPr/>
        <a:lstStyle/>
        <a:p>
          <a:endParaRPr lang="en-US" sz="1800"/>
        </a:p>
      </dgm:t>
    </dgm:pt>
    <dgm:pt modelId="{B44C0058-E01D-40DA-B2E8-6A36B34FC237}">
      <dgm:prSet custT="1"/>
      <dgm:spPr/>
      <dgm:t>
        <a:bodyPr/>
        <a:lstStyle/>
        <a:p>
          <a:r>
            <a:rPr lang="en-US" sz="1800" dirty="0"/>
            <a:t>Bonding social capital - forms among close family, friends and neighbors, usually in close proximity, who have a high degree of trust and who are similar demographically. </a:t>
          </a:r>
        </a:p>
      </dgm:t>
    </dgm:pt>
    <dgm:pt modelId="{F086C816-B165-495F-ABBE-925302A4D1D7}" type="parTrans" cxnId="{4FEA1DD5-B568-4F6C-B735-0EAD3FECBA3E}">
      <dgm:prSet/>
      <dgm:spPr/>
      <dgm:t>
        <a:bodyPr/>
        <a:lstStyle/>
        <a:p>
          <a:endParaRPr lang="en-US" sz="1800"/>
        </a:p>
      </dgm:t>
    </dgm:pt>
    <dgm:pt modelId="{38A9C82A-D5FA-4C22-A520-AFFB3A7E45B7}" type="sibTrans" cxnId="{4FEA1DD5-B568-4F6C-B735-0EAD3FECBA3E}">
      <dgm:prSet/>
      <dgm:spPr/>
      <dgm:t>
        <a:bodyPr/>
        <a:lstStyle/>
        <a:p>
          <a:endParaRPr lang="en-US" sz="1800"/>
        </a:p>
      </dgm:t>
    </dgm:pt>
    <dgm:pt modelId="{FCE48A21-EA61-4B65-8368-0A306CEF2D7A}">
      <dgm:prSet custT="1"/>
      <dgm:spPr/>
      <dgm:t>
        <a:bodyPr/>
        <a:lstStyle/>
        <a:p>
          <a:r>
            <a:rPr lang="en-US" sz="1800"/>
            <a:t>Helps people “get by”</a:t>
          </a:r>
        </a:p>
      </dgm:t>
    </dgm:pt>
    <dgm:pt modelId="{49C5F4F2-EDD9-4DDD-B5D3-0E78205D9317}" type="parTrans" cxnId="{0D491C2A-70D3-49AB-83E6-B2398C2A1C67}">
      <dgm:prSet/>
      <dgm:spPr/>
      <dgm:t>
        <a:bodyPr/>
        <a:lstStyle/>
        <a:p>
          <a:endParaRPr lang="en-US" sz="1800"/>
        </a:p>
      </dgm:t>
    </dgm:pt>
    <dgm:pt modelId="{242E177E-BC92-4D08-9CDA-CD44073C3A23}" type="sibTrans" cxnId="{0D491C2A-70D3-49AB-83E6-B2398C2A1C67}">
      <dgm:prSet/>
      <dgm:spPr/>
      <dgm:t>
        <a:bodyPr/>
        <a:lstStyle/>
        <a:p>
          <a:endParaRPr lang="en-US" sz="1800"/>
        </a:p>
      </dgm:t>
    </dgm:pt>
    <dgm:pt modelId="{56641FE2-6606-466A-930F-B8615093854F}">
      <dgm:prSet custT="1"/>
      <dgm:spPr/>
      <dgm:t>
        <a:bodyPr/>
        <a:lstStyle/>
        <a:p>
          <a:r>
            <a:rPr lang="en-US" sz="1800"/>
            <a:t>Strong ties</a:t>
          </a:r>
        </a:p>
      </dgm:t>
    </dgm:pt>
    <dgm:pt modelId="{45CDB692-3D41-4A5F-B92C-B3B5673A262D}" type="parTrans" cxnId="{E382CE08-67AF-4D32-919C-076666598516}">
      <dgm:prSet/>
      <dgm:spPr/>
      <dgm:t>
        <a:bodyPr/>
        <a:lstStyle/>
        <a:p>
          <a:endParaRPr lang="en-US" sz="1800"/>
        </a:p>
      </dgm:t>
    </dgm:pt>
    <dgm:pt modelId="{8A3CFB35-5865-4217-8E01-3CFD4BC59D26}" type="sibTrans" cxnId="{E382CE08-67AF-4D32-919C-076666598516}">
      <dgm:prSet/>
      <dgm:spPr/>
      <dgm:t>
        <a:bodyPr/>
        <a:lstStyle/>
        <a:p>
          <a:endParaRPr lang="en-US" sz="1800"/>
        </a:p>
      </dgm:t>
    </dgm:pt>
    <dgm:pt modelId="{0ED78D0B-46F0-40C0-905C-11F6617F7D1B}" type="pres">
      <dgm:prSet presAssocID="{01AB9271-C209-4188-B966-A1D9A960A189}" presName="Name0" presStyleCnt="0">
        <dgm:presLayoutVars>
          <dgm:dir/>
          <dgm:animLvl val="lvl"/>
          <dgm:resizeHandles val="exact"/>
        </dgm:presLayoutVars>
      </dgm:prSet>
      <dgm:spPr/>
    </dgm:pt>
    <dgm:pt modelId="{EDE6D3AC-5FFE-4CDF-9114-641442432A59}" type="pres">
      <dgm:prSet presAssocID="{D81443DD-2BED-4BDA-B7C7-0A98D0AA3E5A}" presName="linNode" presStyleCnt="0"/>
      <dgm:spPr/>
    </dgm:pt>
    <dgm:pt modelId="{A8E2ED7D-091D-4261-9399-F7360841A867}" type="pres">
      <dgm:prSet presAssocID="{D81443DD-2BED-4BDA-B7C7-0A98D0AA3E5A}" presName="parentText" presStyleLbl="solidFgAcc1" presStyleIdx="0" presStyleCnt="2">
        <dgm:presLayoutVars>
          <dgm:chMax val="1"/>
          <dgm:bulletEnabled/>
        </dgm:presLayoutVars>
      </dgm:prSet>
      <dgm:spPr/>
    </dgm:pt>
    <dgm:pt modelId="{A388A258-1EE0-49BF-B542-D6F535DD8237}" type="pres">
      <dgm:prSet presAssocID="{D81443DD-2BED-4BDA-B7C7-0A98D0AA3E5A}" presName="descendantText" presStyleLbl="alignNode1" presStyleIdx="0" presStyleCnt="2">
        <dgm:presLayoutVars>
          <dgm:bulletEnabled/>
        </dgm:presLayoutVars>
      </dgm:prSet>
      <dgm:spPr/>
    </dgm:pt>
    <dgm:pt modelId="{D91865F5-4DD9-41C0-BBFE-6E261667FC9A}" type="pres">
      <dgm:prSet presAssocID="{4899A389-E5E8-4CEA-B2B0-1C210D5F1406}" presName="sp" presStyleCnt="0"/>
      <dgm:spPr/>
    </dgm:pt>
    <dgm:pt modelId="{62067FE8-7AF0-49C3-988D-F5915BA2127A}" type="pres">
      <dgm:prSet presAssocID="{ADDC2E48-9368-421A-8D18-5F05937C93C2}" presName="linNode" presStyleCnt="0"/>
      <dgm:spPr/>
    </dgm:pt>
    <dgm:pt modelId="{29781093-82B8-47F3-88B5-C25151E4D2E0}" type="pres">
      <dgm:prSet presAssocID="{ADDC2E48-9368-421A-8D18-5F05937C93C2}" presName="parentText" presStyleLbl="solidFgAcc1" presStyleIdx="1" presStyleCnt="2">
        <dgm:presLayoutVars>
          <dgm:chMax val="1"/>
          <dgm:bulletEnabled/>
        </dgm:presLayoutVars>
      </dgm:prSet>
      <dgm:spPr/>
    </dgm:pt>
    <dgm:pt modelId="{DA6E22C7-AB66-4718-BE49-1C78AF9304CB}" type="pres">
      <dgm:prSet presAssocID="{ADDC2E48-9368-421A-8D18-5F05937C93C2}" presName="descendantText" presStyleLbl="alignNode1" presStyleIdx="1" presStyleCnt="2">
        <dgm:presLayoutVars>
          <dgm:bulletEnabled/>
        </dgm:presLayoutVars>
      </dgm:prSet>
      <dgm:spPr/>
    </dgm:pt>
  </dgm:ptLst>
  <dgm:cxnLst>
    <dgm:cxn modelId="{E382CE08-67AF-4D32-919C-076666598516}" srcId="{B44C0058-E01D-40DA-B2E8-6A36B34FC237}" destId="{56641FE2-6606-466A-930F-B8615093854F}" srcOrd="1" destOrd="0" parTransId="{45CDB692-3D41-4A5F-B92C-B3B5673A262D}" sibTransId="{8A3CFB35-5865-4217-8E01-3CFD4BC59D26}"/>
    <dgm:cxn modelId="{D2067827-B68A-4585-BDF4-50DDE4C34FF3}" type="presOf" srcId="{D81443DD-2BED-4BDA-B7C7-0A98D0AA3E5A}" destId="{A8E2ED7D-091D-4261-9399-F7360841A867}" srcOrd="0" destOrd="0" presId="urn:microsoft.com/office/officeart/2016/7/layout/VerticalHollowActionList"/>
    <dgm:cxn modelId="{0D491C2A-70D3-49AB-83E6-B2398C2A1C67}" srcId="{B44C0058-E01D-40DA-B2E8-6A36B34FC237}" destId="{FCE48A21-EA61-4B65-8368-0A306CEF2D7A}" srcOrd="0" destOrd="0" parTransId="{49C5F4F2-EDD9-4DDD-B5D3-0E78205D9317}" sibTransId="{242E177E-BC92-4D08-9CDA-CD44073C3A23}"/>
    <dgm:cxn modelId="{30EBD45D-DBC9-4CDB-BA66-3E6C8BAF78AA}" srcId="{1D37F9DA-8A71-4C42-AB26-6E6C762A5443}" destId="{4FA8DEBA-831C-40EA-92AF-08620B691721}" srcOrd="0" destOrd="0" parTransId="{1E3F317B-9147-47AB-B39D-274DC4294434}" sibTransId="{1BA52A4D-9B78-48D8-B697-8AFD24CAFBF7}"/>
    <dgm:cxn modelId="{964F3642-E728-42A9-94BB-CDF06550CFCD}" type="presOf" srcId="{ADDC2E48-9368-421A-8D18-5F05937C93C2}" destId="{29781093-82B8-47F3-88B5-C25151E4D2E0}" srcOrd="0" destOrd="0" presId="urn:microsoft.com/office/officeart/2016/7/layout/VerticalHollowActionList"/>
    <dgm:cxn modelId="{2169AB47-0B6E-4ADB-BC72-D15D1D9DADB2}" srcId="{01AB9271-C209-4188-B966-A1D9A960A189}" destId="{ADDC2E48-9368-421A-8D18-5F05937C93C2}" srcOrd="1" destOrd="0" parTransId="{ECFE42F2-274D-4B44-A131-1F5555781A90}" sibTransId="{EDE5AE7E-8AE1-4C14-9FEA-6EE67C3E7E85}"/>
    <dgm:cxn modelId="{5D6EFE47-C4C9-42F2-BE11-FF163792AA39}" type="presOf" srcId="{4651933B-5EAA-4AAD-9F2F-EF503A28DD73}" destId="{A388A258-1EE0-49BF-B542-D6F535DD8237}" srcOrd="0" destOrd="2" presId="urn:microsoft.com/office/officeart/2016/7/layout/VerticalHollowActionList"/>
    <dgm:cxn modelId="{28287052-63C0-48D3-A630-F8AAD1C62ADB}" type="presOf" srcId="{1D37F9DA-8A71-4C42-AB26-6E6C762A5443}" destId="{A388A258-1EE0-49BF-B542-D6F535DD8237}" srcOrd="0" destOrd="0" presId="urn:microsoft.com/office/officeart/2016/7/layout/VerticalHollowActionList"/>
    <dgm:cxn modelId="{3D5DEB7E-34F6-4053-B76E-F86EFCDE0CCC}" srcId="{01AB9271-C209-4188-B966-A1D9A960A189}" destId="{D81443DD-2BED-4BDA-B7C7-0A98D0AA3E5A}" srcOrd="0" destOrd="0" parTransId="{D3227668-D8BA-4820-AB8A-67889D21DABE}" sibTransId="{4899A389-E5E8-4CEA-B2B0-1C210D5F1406}"/>
    <dgm:cxn modelId="{B214747F-A6DB-4D28-9B22-DD556C9B6DC7}" type="presOf" srcId="{4FA8DEBA-831C-40EA-92AF-08620B691721}" destId="{A388A258-1EE0-49BF-B542-D6F535DD8237}" srcOrd="0" destOrd="1" presId="urn:microsoft.com/office/officeart/2016/7/layout/VerticalHollowActionList"/>
    <dgm:cxn modelId="{63E00C82-20C1-449E-82F9-CB8D34A7DF9C}" srcId="{D81443DD-2BED-4BDA-B7C7-0A98D0AA3E5A}" destId="{1D37F9DA-8A71-4C42-AB26-6E6C762A5443}" srcOrd="0" destOrd="0" parTransId="{8E96C121-E12F-44DC-8F05-81D3EC4D7064}" sibTransId="{0522301D-752C-4737-B0D3-EF98571E91D4}"/>
    <dgm:cxn modelId="{533C699A-71DB-43EF-968A-4763195C35BB}" srcId="{1D37F9DA-8A71-4C42-AB26-6E6C762A5443}" destId="{4651933B-5EAA-4AAD-9F2F-EF503A28DD73}" srcOrd="1" destOrd="0" parTransId="{8C595ADA-C018-4E8C-9BE1-3065FA8D4E19}" sibTransId="{008B2095-F320-4994-9A68-028A3C50F1F6}"/>
    <dgm:cxn modelId="{9676E4B7-3E44-4961-8F2E-61F56FB4877D}" type="presOf" srcId="{01AB9271-C209-4188-B966-A1D9A960A189}" destId="{0ED78D0B-46F0-40C0-905C-11F6617F7D1B}" srcOrd="0" destOrd="0" presId="urn:microsoft.com/office/officeart/2016/7/layout/VerticalHollowActionList"/>
    <dgm:cxn modelId="{26D452B9-BFA6-48BC-8AC0-C59A47EBC80A}" type="presOf" srcId="{B44C0058-E01D-40DA-B2E8-6A36B34FC237}" destId="{DA6E22C7-AB66-4718-BE49-1C78AF9304CB}" srcOrd="0" destOrd="0" presId="urn:microsoft.com/office/officeart/2016/7/layout/VerticalHollowActionList"/>
    <dgm:cxn modelId="{4FEA1DD5-B568-4F6C-B735-0EAD3FECBA3E}" srcId="{ADDC2E48-9368-421A-8D18-5F05937C93C2}" destId="{B44C0058-E01D-40DA-B2E8-6A36B34FC237}" srcOrd="0" destOrd="0" parTransId="{F086C816-B165-495F-ABBE-925302A4D1D7}" sibTransId="{38A9C82A-D5FA-4C22-A520-AFFB3A7E45B7}"/>
    <dgm:cxn modelId="{E477CAED-4E74-433D-96C1-E26D2AAB0AC3}" type="presOf" srcId="{FCE48A21-EA61-4B65-8368-0A306CEF2D7A}" destId="{DA6E22C7-AB66-4718-BE49-1C78AF9304CB}" srcOrd="0" destOrd="1" presId="urn:microsoft.com/office/officeart/2016/7/layout/VerticalHollowActionList"/>
    <dgm:cxn modelId="{D5B07CFF-EE5B-4BDC-8EBE-E3BACAD2CCBA}" type="presOf" srcId="{56641FE2-6606-466A-930F-B8615093854F}" destId="{DA6E22C7-AB66-4718-BE49-1C78AF9304CB}" srcOrd="0" destOrd="2" presId="urn:microsoft.com/office/officeart/2016/7/layout/VerticalHollowActionList"/>
    <dgm:cxn modelId="{3B48EEFF-DB53-4051-B872-6A4229425ECB}" type="presParOf" srcId="{0ED78D0B-46F0-40C0-905C-11F6617F7D1B}" destId="{EDE6D3AC-5FFE-4CDF-9114-641442432A59}" srcOrd="0" destOrd="0" presId="urn:microsoft.com/office/officeart/2016/7/layout/VerticalHollowActionList"/>
    <dgm:cxn modelId="{6D1E4D3A-A027-42EE-9B84-8008438F6942}" type="presParOf" srcId="{EDE6D3AC-5FFE-4CDF-9114-641442432A59}" destId="{A8E2ED7D-091D-4261-9399-F7360841A867}" srcOrd="0" destOrd="0" presId="urn:microsoft.com/office/officeart/2016/7/layout/VerticalHollowActionList"/>
    <dgm:cxn modelId="{46A7A121-98F7-419D-A29D-35D9ACF207F6}" type="presParOf" srcId="{EDE6D3AC-5FFE-4CDF-9114-641442432A59}" destId="{A388A258-1EE0-49BF-B542-D6F535DD8237}" srcOrd="1" destOrd="0" presId="urn:microsoft.com/office/officeart/2016/7/layout/VerticalHollowActionList"/>
    <dgm:cxn modelId="{5EFEB883-4B45-4769-AFBB-5DDB9235E135}" type="presParOf" srcId="{0ED78D0B-46F0-40C0-905C-11F6617F7D1B}" destId="{D91865F5-4DD9-41C0-BBFE-6E261667FC9A}" srcOrd="1" destOrd="0" presId="urn:microsoft.com/office/officeart/2016/7/layout/VerticalHollowActionList"/>
    <dgm:cxn modelId="{4A245E66-6AE3-46DF-859F-38283BCA097C}" type="presParOf" srcId="{0ED78D0B-46F0-40C0-905C-11F6617F7D1B}" destId="{62067FE8-7AF0-49C3-988D-F5915BA2127A}" srcOrd="2" destOrd="0" presId="urn:microsoft.com/office/officeart/2016/7/layout/VerticalHollowActionList"/>
    <dgm:cxn modelId="{875F3F6A-4230-4B11-8B94-A99EF81B16AE}" type="presParOf" srcId="{62067FE8-7AF0-49C3-988D-F5915BA2127A}" destId="{29781093-82B8-47F3-88B5-C25151E4D2E0}" srcOrd="0" destOrd="0" presId="urn:microsoft.com/office/officeart/2016/7/layout/VerticalHollowActionList"/>
    <dgm:cxn modelId="{C2561305-1FF6-4C28-97BA-C72BBF37333C}" type="presParOf" srcId="{62067FE8-7AF0-49C3-988D-F5915BA2127A}" destId="{DA6E22C7-AB66-4718-BE49-1C78AF9304C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43083-60AB-49AB-A407-6C4B0929A1A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DEA40BA-837A-41D8-ACF9-C290C0543CA2}">
      <dgm:prSet/>
      <dgm:spPr/>
      <dgm:t>
        <a:bodyPr/>
        <a:lstStyle/>
        <a:p>
          <a:r>
            <a:rPr lang="en-US" dirty="0"/>
            <a:t>Refers to the involvement of citizens and non-citizens in the decision making processes that directly or indirectly effect their neighborhoods and/or communities</a:t>
          </a:r>
        </a:p>
      </dgm:t>
    </dgm:pt>
    <dgm:pt modelId="{734B8770-003E-4AC0-BB93-0C520933FFC8}" type="parTrans" cxnId="{8D88DBA1-A59C-44AB-A079-F4E1C67D0DB7}">
      <dgm:prSet/>
      <dgm:spPr/>
      <dgm:t>
        <a:bodyPr/>
        <a:lstStyle/>
        <a:p>
          <a:endParaRPr lang="en-US"/>
        </a:p>
      </dgm:t>
    </dgm:pt>
    <dgm:pt modelId="{64BEA313-5885-40B1-A28F-E515A845BE51}" type="sibTrans" cxnId="{8D88DBA1-A59C-44AB-A079-F4E1C67D0DB7}">
      <dgm:prSet/>
      <dgm:spPr/>
      <dgm:t>
        <a:bodyPr/>
        <a:lstStyle/>
        <a:p>
          <a:endParaRPr lang="en-US"/>
        </a:p>
      </dgm:t>
    </dgm:pt>
    <dgm:pt modelId="{F6FDB362-549D-4737-BABC-726E1D8098D8}">
      <dgm:prSet/>
      <dgm:spPr/>
      <dgm:t>
        <a:bodyPr/>
        <a:lstStyle/>
        <a:p>
          <a:r>
            <a:rPr lang="en-US" dirty="0"/>
            <a:t>Allows various stakeholders who are not officially members of housing team opportunities to shape the decision making process   </a:t>
          </a:r>
        </a:p>
      </dgm:t>
    </dgm:pt>
    <dgm:pt modelId="{F008BE94-A701-4C3A-8BB0-ACEB38CEB588}" type="parTrans" cxnId="{06A06B31-8249-4F9E-9083-69565285A48F}">
      <dgm:prSet/>
      <dgm:spPr/>
      <dgm:t>
        <a:bodyPr/>
        <a:lstStyle/>
        <a:p>
          <a:endParaRPr lang="en-US"/>
        </a:p>
      </dgm:t>
    </dgm:pt>
    <dgm:pt modelId="{9F403826-E67A-40DA-BEC4-0B1C33313FC8}" type="sibTrans" cxnId="{06A06B31-8249-4F9E-9083-69565285A48F}">
      <dgm:prSet/>
      <dgm:spPr/>
      <dgm:t>
        <a:bodyPr/>
        <a:lstStyle/>
        <a:p>
          <a:endParaRPr lang="en-US"/>
        </a:p>
      </dgm:t>
    </dgm:pt>
    <dgm:pt modelId="{B7D587A5-DDDD-4514-9FA8-02D963F96257}" type="pres">
      <dgm:prSet presAssocID="{B3F43083-60AB-49AB-A407-6C4B0929A1AF}" presName="hierChild1" presStyleCnt="0">
        <dgm:presLayoutVars>
          <dgm:chPref val="1"/>
          <dgm:dir/>
          <dgm:animOne val="branch"/>
          <dgm:animLvl val="lvl"/>
          <dgm:resizeHandles/>
        </dgm:presLayoutVars>
      </dgm:prSet>
      <dgm:spPr/>
    </dgm:pt>
    <dgm:pt modelId="{3D22773B-7D92-40E3-B3E2-8F69DCFB1140}" type="pres">
      <dgm:prSet presAssocID="{7DEA40BA-837A-41D8-ACF9-C290C0543CA2}" presName="hierRoot1" presStyleCnt="0"/>
      <dgm:spPr/>
    </dgm:pt>
    <dgm:pt modelId="{4F024134-F621-470C-AD2F-E54A597ABD05}" type="pres">
      <dgm:prSet presAssocID="{7DEA40BA-837A-41D8-ACF9-C290C0543CA2}" presName="composite" presStyleCnt="0"/>
      <dgm:spPr/>
    </dgm:pt>
    <dgm:pt modelId="{6A6D5698-474E-4751-B788-6D65AB8F2993}" type="pres">
      <dgm:prSet presAssocID="{7DEA40BA-837A-41D8-ACF9-C290C0543CA2}" presName="background" presStyleLbl="node0" presStyleIdx="0" presStyleCnt="2"/>
      <dgm:spPr/>
    </dgm:pt>
    <dgm:pt modelId="{A61F0178-3C03-46AC-A360-266A985FC093}" type="pres">
      <dgm:prSet presAssocID="{7DEA40BA-837A-41D8-ACF9-C290C0543CA2}" presName="text" presStyleLbl="fgAcc0" presStyleIdx="0" presStyleCnt="2">
        <dgm:presLayoutVars>
          <dgm:chPref val="3"/>
        </dgm:presLayoutVars>
      </dgm:prSet>
      <dgm:spPr/>
    </dgm:pt>
    <dgm:pt modelId="{AD5BB9E7-AD63-4CD0-8910-1133E3F579D7}" type="pres">
      <dgm:prSet presAssocID="{7DEA40BA-837A-41D8-ACF9-C290C0543CA2}" presName="hierChild2" presStyleCnt="0"/>
      <dgm:spPr/>
    </dgm:pt>
    <dgm:pt modelId="{B47CFBC4-673D-4837-B02B-403EBD4471D5}" type="pres">
      <dgm:prSet presAssocID="{F6FDB362-549D-4737-BABC-726E1D8098D8}" presName="hierRoot1" presStyleCnt="0"/>
      <dgm:spPr/>
    </dgm:pt>
    <dgm:pt modelId="{CEB5F2F0-132E-48FC-82EE-73C76627FAB2}" type="pres">
      <dgm:prSet presAssocID="{F6FDB362-549D-4737-BABC-726E1D8098D8}" presName="composite" presStyleCnt="0"/>
      <dgm:spPr/>
    </dgm:pt>
    <dgm:pt modelId="{E195DA3F-8CC2-4147-A0F6-417F326806FF}" type="pres">
      <dgm:prSet presAssocID="{F6FDB362-549D-4737-BABC-726E1D8098D8}" presName="background" presStyleLbl="node0" presStyleIdx="1" presStyleCnt="2"/>
      <dgm:spPr/>
    </dgm:pt>
    <dgm:pt modelId="{E870AAE9-83C1-4EEE-8023-8280E8D28A7E}" type="pres">
      <dgm:prSet presAssocID="{F6FDB362-549D-4737-BABC-726E1D8098D8}" presName="text" presStyleLbl="fgAcc0" presStyleIdx="1" presStyleCnt="2">
        <dgm:presLayoutVars>
          <dgm:chPref val="3"/>
        </dgm:presLayoutVars>
      </dgm:prSet>
      <dgm:spPr/>
    </dgm:pt>
    <dgm:pt modelId="{54529EAA-DA3D-486D-A1A5-803E6828289F}" type="pres">
      <dgm:prSet presAssocID="{F6FDB362-549D-4737-BABC-726E1D8098D8}" presName="hierChild2" presStyleCnt="0"/>
      <dgm:spPr/>
    </dgm:pt>
  </dgm:ptLst>
  <dgm:cxnLst>
    <dgm:cxn modelId="{06A06B31-8249-4F9E-9083-69565285A48F}" srcId="{B3F43083-60AB-49AB-A407-6C4B0929A1AF}" destId="{F6FDB362-549D-4737-BABC-726E1D8098D8}" srcOrd="1" destOrd="0" parTransId="{F008BE94-A701-4C3A-8BB0-ACEB38CEB588}" sibTransId="{9F403826-E67A-40DA-BEC4-0B1C33313FC8}"/>
    <dgm:cxn modelId="{8D88DBA1-A59C-44AB-A079-F4E1C67D0DB7}" srcId="{B3F43083-60AB-49AB-A407-6C4B0929A1AF}" destId="{7DEA40BA-837A-41D8-ACF9-C290C0543CA2}" srcOrd="0" destOrd="0" parTransId="{734B8770-003E-4AC0-BB93-0C520933FFC8}" sibTransId="{64BEA313-5885-40B1-A28F-E515A845BE51}"/>
    <dgm:cxn modelId="{1324BDB2-DB65-4ADE-BE10-B5DEA4C0DE36}" type="presOf" srcId="{7DEA40BA-837A-41D8-ACF9-C290C0543CA2}" destId="{A61F0178-3C03-46AC-A360-266A985FC093}" srcOrd="0" destOrd="0" presId="urn:microsoft.com/office/officeart/2005/8/layout/hierarchy1"/>
    <dgm:cxn modelId="{5525B0E7-184F-48FB-8AD7-F3B7A6EB028C}" type="presOf" srcId="{B3F43083-60AB-49AB-A407-6C4B0929A1AF}" destId="{B7D587A5-DDDD-4514-9FA8-02D963F96257}" srcOrd="0" destOrd="0" presId="urn:microsoft.com/office/officeart/2005/8/layout/hierarchy1"/>
    <dgm:cxn modelId="{D657F5F7-C532-4F23-BF68-B3AA45D7685F}" type="presOf" srcId="{F6FDB362-549D-4737-BABC-726E1D8098D8}" destId="{E870AAE9-83C1-4EEE-8023-8280E8D28A7E}" srcOrd="0" destOrd="0" presId="urn:microsoft.com/office/officeart/2005/8/layout/hierarchy1"/>
    <dgm:cxn modelId="{6438DD23-2275-4DD0-9E4F-CB88658E9ABF}" type="presParOf" srcId="{B7D587A5-DDDD-4514-9FA8-02D963F96257}" destId="{3D22773B-7D92-40E3-B3E2-8F69DCFB1140}" srcOrd="0" destOrd="0" presId="urn:microsoft.com/office/officeart/2005/8/layout/hierarchy1"/>
    <dgm:cxn modelId="{17671592-917D-4CCA-9E7B-CEECDBF11225}" type="presParOf" srcId="{3D22773B-7D92-40E3-B3E2-8F69DCFB1140}" destId="{4F024134-F621-470C-AD2F-E54A597ABD05}" srcOrd="0" destOrd="0" presId="urn:microsoft.com/office/officeart/2005/8/layout/hierarchy1"/>
    <dgm:cxn modelId="{2DECA6CE-2C49-4F18-9952-2F7969A3C3DD}" type="presParOf" srcId="{4F024134-F621-470C-AD2F-E54A597ABD05}" destId="{6A6D5698-474E-4751-B788-6D65AB8F2993}" srcOrd="0" destOrd="0" presId="urn:microsoft.com/office/officeart/2005/8/layout/hierarchy1"/>
    <dgm:cxn modelId="{6DEB0A97-29A6-47C9-9F0F-6E90CA776EF0}" type="presParOf" srcId="{4F024134-F621-470C-AD2F-E54A597ABD05}" destId="{A61F0178-3C03-46AC-A360-266A985FC093}" srcOrd="1" destOrd="0" presId="urn:microsoft.com/office/officeart/2005/8/layout/hierarchy1"/>
    <dgm:cxn modelId="{B48D51DD-C009-4A40-8B50-48764FBA8918}" type="presParOf" srcId="{3D22773B-7D92-40E3-B3E2-8F69DCFB1140}" destId="{AD5BB9E7-AD63-4CD0-8910-1133E3F579D7}" srcOrd="1" destOrd="0" presId="urn:microsoft.com/office/officeart/2005/8/layout/hierarchy1"/>
    <dgm:cxn modelId="{639DBCA6-AE42-4B9E-8050-590415A82D4A}" type="presParOf" srcId="{B7D587A5-DDDD-4514-9FA8-02D963F96257}" destId="{B47CFBC4-673D-4837-B02B-403EBD4471D5}" srcOrd="1" destOrd="0" presId="urn:microsoft.com/office/officeart/2005/8/layout/hierarchy1"/>
    <dgm:cxn modelId="{271B42BE-4E6E-41ED-B837-BE71865DD922}" type="presParOf" srcId="{B47CFBC4-673D-4837-B02B-403EBD4471D5}" destId="{CEB5F2F0-132E-48FC-82EE-73C76627FAB2}" srcOrd="0" destOrd="0" presId="urn:microsoft.com/office/officeart/2005/8/layout/hierarchy1"/>
    <dgm:cxn modelId="{77577EEB-4AE4-4284-B159-EEEDA5660D2A}" type="presParOf" srcId="{CEB5F2F0-132E-48FC-82EE-73C76627FAB2}" destId="{E195DA3F-8CC2-4147-A0F6-417F326806FF}" srcOrd="0" destOrd="0" presId="urn:microsoft.com/office/officeart/2005/8/layout/hierarchy1"/>
    <dgm:cxn modelId="{AE550497-C015-4A5C-BA33-7435324F9AD3}" type="presParOf" srcId="{CEB5F2F0-132E-48FC-82EE-73C76627FAB2}" destId="{E870AAE9-83C1-4EEE-8023-8280E8D28A7E}" srcOrd="1" destOrd="0" presId="urn:microsoft.com/office/officeart/2005/8/layout/hierarchy1"/>
    <dgm:cxn modelId="{4E191E56-0E15-4618-89B6-431FD45422AA}" type="presParOf" srcId="{B47CFBC4-673D-4837-B02B-403EBD4471D5}" destId="{54529EAA-DA3D-486D-A1A5-803E682828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6F44CD-4227-4789-9D7D-107A4C5262B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E2FB1A66-5281-419F-A41C-F870866C8825}">
      <dgm:prSet/>
      <dgm:spPr/>
      <dgm:t>
        <a:bodyPr/>
        <a:lstStyle/>
        <a:p>
          <a:r>
            <a:rPr lang="en-US"/>
            <a:t>Information </a:t>
          </a:r>
        </a:p>
      </dgm:t>
    </dgm:pt>
    <dgm:pt modelId="{F7763FBD-3377-4F31-8523-CC3D75A6E589}" type="parTrans" cxnId="{A4E9EEA9-999B-44E5-9DD3-17E38F9F6EDD}">
      <dgm:prSet/>
      <dgm:spPr/>
      <dgm:t>
        <a:bodyPr/>
        <a:lstStyle/>
        <a:p>
          <a:endParaRPr lang="en-US"/>
        </a:p>
      </dgm:t>
    </dgm:pt>
    <dgm:pt modelId="{A28C3EDA-A85D-4822-A8B2-AB90349A548C}" type="sibTrans" cxnId="{A4E9EEA9-999B-44E5-9DD3-17E38F9F6EDD}">
      <dgm:prSet/>
      <dgm:spPr/>
      <dgm:t>
        <a:bodyPr/>
        <a:lstStyle/>
        <a:p>
          <a:endParaRPr lang="en-US"/>
        </a:p>
      </dgm:t>
    </dgm:pt>
    <dgm:pt modelId="{4E2DABCB-C97B-4EAB-9E1B-CCA183032ED8}">
      <dgm:prSet/>
      <dgm:spPr/>
      <dgm:t>
        <a:bodyPr/>
        <a:lstStyle/>
        <a:p>
          <a:r>
            <a:rPr lang="en-US"/>
            <a:t>Are residents organized and if so, what are these forms of organizations (i.e. churches, neighborhood association, community center etc.)?</a:t>
          </a:r>
        </a:p>
      </dgm:t>
    </dgm:pt>
    <dgm:pt modelId="{06E3FB3F-2CA7-4124-B6E6-68769752B7F3}" type="parTrans" cxnId="{FA0B4626-BD32-4676-BE91-4615C601BC54}">
      <dgm:prSet/>
      <dgm:spPr/>
      <dgm:t>
        <a:bodyPr/>
        <a:lstStyle/>
        <a:p>
          <a:endParaRPr lang="en-US"/>
        </a:p>
      </dgm:t>
    </dgm:pt>
    <dgm:pt modelId="{BB02C371-AC44-4CDE-B0F0-477965875110}" type="sibTrans" cxnId="{FA0B4626-BD32-4676-BE91-4615C601BC54}">
      <dgm:prSet/>
      <dgm:spPr/>
      <dgm:t>
        <a:bodyPr/>
        <a:lstStyle/>
        <a:p>
          <a:endParaRPr lang="en-US"/>
        </a:p>
      </dgm:t>
    </dgm:pt>
    <dgm:pt modelId="{6233E52A-0F4C-44C7-985E-7692A08E43DF}">
      <dgm:prSet/>
      <dgm:spPr/>
      <dgm:t>
        <a:bodyPr/>
        <a:lstStyle/>
        <a:p>
          <a:r>
            <a:rPr lang="en-US"/>
            <a:t>How much do we know about the residents in targeted neighborhoods? </a:t>
          </a:r>
        </a:p>
      </dgm:t>
    </dgm:pt>
    <dgm:pt modelId="{40C69D41-464E-4F2A-B0FE-C21EFC5088A7}" type="parTrans" cxnId="{A01C54AB-3B1F-4CEC-B4B4-956ED420AF1C}">
      <dgm:prSet/>
      <dgm:spPr/>
      <dgm:t>
        <a:bodyPr/>
        <a:lstStyle/>
        <a:p>
          <a:endParaRPr lang="en-US"/>
        </a:p>
      </dgm:t>
    </dgm:pt>
    <dgm:pt modelId="{FE3F18F0-922D-4034-8CF7-E531F843EBEE}" type="sibTrans" cxnId="{A01C54AB-3B1F-4CEC-B4B4-956ED420AF1C}">
      <dgm:prSet/>
      <dgm:spPr/>
      <dgm:t>
        <a:bodyPr/>
        <a:lstStyle/>
        <a:p>
          <a:endParaRPr lang="en-US"/>
        </a:p>
      </dgm:t>
    </dgm:pt>
    <dgm:pt modelId="{CC80856B-4B05-407E-8477-25B2827F4474}">
      <dgm:prSet/>
      <dgm:spPr/>
      <dgm:t>
        <a:bodyPr/>
        <a:lstStyle/>
        <a:p>
          <a:r>
            <a:rPr lang="en-US"/>
            <a:t>How will our housing plan impact neighborhood residents?</a:t>
          </a:r>
        </a:p>
      </dgm:t>
    </dgm:pt>
    <dgm:pt modelId="{9F1DA06B-6D04-4327-9812-69CD75A3F0E0}" type="parTrans" cxnId="{F0919411-5CC0-4672-8364-5BF5E9576496}">
      <dgm:prSet/>
      <dgm:spPr/>
      <dgm:t>
        <a:bodyPr/>
        <a:lstStyle/>
        <a:p>
          <a:endParaRPr lang="en-US"/>
        </a:p>
      </dgm:t>
    </dgm:pt>
    <dgm:pt modelId="{66091F6F-40A5-44B8-83EF-67705F5549A2}" type="sibTrans" cxnId="{F0919411-5CC0-4672-8364-5BF5E9576496}">
      <dgm:prSet/>
      <dgm:spPr/>
      <dgm:t>
        <a:bodyPr/>
        <a:lstStyle/>
        <a:p>
          <a:endParaRPr lang="en-US"/>
        </a:p>
      </dgm:t>
    </dgm:pt>
    <dgm:pt modelId="{5F4C1D30-8103-4412-8F01-CD9D32077689}">
      <dgm:prSet/>
      <dgm:spPr/>
      <dgm:t>
        <a:bodyPr/>
        <a:lstStyle/>
        <a:p>
          <a:r>
            <a:rPr lang="en-US"/>
            <a:t>What does the local government know about out effort?</a:t>
          </a:r>
        </a:p>
      </dgm:t>
    </dgm:pt>
    <dgm:pt modelId="{F23C9D33-8113-4850-B5BD-29ACEA19A6F0}" type="parTrans" cxnId="{A364C15A-8C43-44E8-AA35-A8F3AB0D25F2}">
      <dgm:prSet/>
      <dgm:spPr/>
      <dgm:t>
        <a:bodyPr/>
        <a:lstStyle/>
        <a:p>
          <a:endParaRPr lang="en-US"/>
        </a:p>
      </dgm:t>
    </dgm:pt>
    <dgm:pt modelId="{7DFAC003-332C-4A8A-8356-30475C944DC1}" type="sibTrans" cxnId="{A364C15A-8C43-44E8-AA35-A8F3AB0D25F2}">
      <dgm:prSet/>
      <dgm:spPr/>
      <dgm:t>
        <a:bodyPr/>
        <a:lstStyle/>
        <a:p>
          <a:endParaRPr lang="en-US"/>
        </a:p>
      </dgm:t>
    </dgm:pt>
    <dgm:pt modelId="{D9DC864F-610E-4794-A0CC-39583572B0EC}">
      <dgm:prSet/>
      <dgm:spPr/>
      <dgm:t>
        <a:bodyPr/>
        <a:lstStyle/>
        <a:p>
          <a:r>
            <a:rPr lang="en-US"/>
            <a:t>Communication</a:t>
          </a:r>
        </a:p>
      </dgm:t>
    </dgm:pt>
    <dgm:pt modelId="{C3DA68C2-92E5-4ED6-A023-DC93D8C41A5A}" type="parTrans" cxnId="{EA83E1E7-181F-4604-AA48-C11307043330}">
      <dgm:prSet/>
      <dgm:spPr/>
      <dgm:t>
        <a:bodyPr/>
        <a:lstStyle/>
        <a:p>
          <a:endParaRPr lang="en-US"/>
        </a:p>
      </dgm:t>
    </dgm:pt>
    <dgm:pt modelId="{79A2310F-0E77-4C74-A653-19919C7F5D00}" type="sibTrans" cxnId="{EA83E1E7-181F-4604-AA48-C11307043330}">
      <dgm:prSet/>
      <dgm:spPr/>
      <dgm:t>
        <a:bodyPr/>
        <a:lstStyle/>
        <a:p>
          <a:endParaRPr lang="en-US"/>
        </a:p>
      </dgm:t>
    </dgm:pt>
    <dgm:pt modelId="{B2D3370B-EEF8-4B1C-9D35-B98F9D64CB70}">
      <dgm:prSet/>
      <dgm:spPr/>
      <dgm:t>
        <a:bodyPr/>
        <a:lstStyle/>
        <a:p>
          <a:r>
            <a:rPr lang="en-US"/>
            <a:t>Do residents have knowledge about the actions of our housing team?  How do we enhance this?</a:t>
          </a:r>
        </a:p>
      </dgm:t>
    </dgm:pt>
    <dgm:pt modelId="{992EDA3C-D1FC-42B2-BDEE-3A42FE9954F2}" type="parTrans" cxnId="{64771869-0AA6-4CB5-8C67-7648C519A7E6}">
      <dgm:prSet/>
      <dgm:spPr/>
      <dgm:t>
        <a:bodyPr/>
        <a:lstStyle/>
        <a:p>
          <a:endParaRPr lang="en-US"/>
        </a:p>
      </dgm:t>
    </dgm:pt>
    <dgm:pt modelId="{3943F17D-9F9F-4E8C-9E21-EB57257E80FA}" type="sibTrans" cxnId="{64771869-0AA6-4CB5-8C67-7648C519A7E6}">
      <dgm:prSet/>
      <dgm:spPr/>
      <dgm:t>
        <a:bodyPr/>
        <a:lstStyle/>
        <a:p>
          <a:endParaRPr lang="en-US"/>
        </a:p>
      </dgm:t>
    </dgm:pt>
    <dgm:pt modelId="{4E158FBE-F4B1-45E5-848A-499601DB48A2}">
      <dgm:prSet/>
      <dgm:spPr/>
      <dgm:t>
        <a:bodyPr/>
        <a:lstStyle/>
        <a:p>
          <a:r>
            <a:rPr lang="en-US"/>
            <a:t>How can your housing team leverage the community organizations to inform public about planning activities?</a:t>
          </a:r>
        </a:p>
      </dgm:t>
    </dgm:pt>
    <dgm:pt modelId="{F1D11C3E-3586-40D6-84E2-7B9546172C71}" type="parTrans" cxnId="{B69A98E4-6F39-4B63-9EE6-10CD0580E2BD}">
      <dgm:prSet/>
      <dgm:spPr/>
      <dgm:t>
        <a:bodyPr/>
        <a:lstStyle/>
        <a:p>
          <a:endParaRPr lang="en-US"/>
        </a:p>
      </dgm:t>
    </dgm:pt>
    <dgm:pt modelId="{C83BBA7D-D1EA-47F4-ABC2-64B34178B5A0}" type="sibTrans" cxnId="{B69A98E4-6F39-4B63-9EE6-10CD0580E2BD}">
      <dgm:prSet/>
      <dgm:spPr/>
      <dgm:t>
        <a:bodyPr/>
        <a:lstStyle/>
        <a:p>
          <a:endParaRPr lang="en-US"/>
        </a:p>
      </dgm:t>
    </dgm:pt>
    <dgm:pt modelId="{A1FE7CE2-8C93-4914-BCC0-BEEB6A2DFDA9}">
      <dgm:prSet/>
      <dgm:spPr/>
      <dgm:t>
        <a:bodyPr/>
        <a:lstStyle/>
        <a:p>
          <a:r>
            <a:rPr lang="en-US"/>
            <a:t>How many residents/local gov. representatives are involved in our housing team meetings? </a:t>
          </a:r>
        </a:p>
      </dgm:t>
    </dgm:pt>
    <dgm:pt modelId="{6A3B352D-9D93-40CA-904A-1B8EADCE043C}" type="parTrans" cxnId="{AFC89458-D388-4181-A9F0-ACAD63B95EF0}">
      <dgm:prSet/>
      <dgm:spPr/>
      <dgm:t>
        <a:bodyPr/>
        <a:lstStyle/>
        <a:p>
          <a:endParaRPr lang="en-US"/>
        </a:p>
      </dgm:t>
    </dgm:pt>
    <dgm:pt modelId="{AE1FAA98-3FFC-4BF6-974F-97DDA5331819}" type="sibTrans" cxnId="{AFC89458-D388-4181-A9F0-ACAD63B95EF0}">
      <dgm:prSet/>
      <dgm:spPr/>
      <dgm:t>
        <a:bodyPr/>
        <a:lstStyle/>
        <a:p>
          <a:endParaRPr lang="en-US"/>
        </a:p>
      </dgm:t>
    </dgm:pt>
    <dgm:pt modelId="{B6C535FC-7D07-47FF-B458-3D6F9B827739}">
      <dgm:prSet/>
      <dgm:spPr/>
      <dgm:t>
        <a:bodyPr/>
        <a:lstStyle/>
        <a:p>
          <a:r>
            <a:rPr lang="en-US"/>
            <a:t>Engagement</a:t>
          </a:r>
        </a:p>
      </dgm:t>
    </dgm:pt>
    <dgm:pt modelId="{3247781A-87F1-4EC0-BAE3-0DA584E68E69}" type="parTrans" cxnId="{918E533E-6C10-42DD-9A2C-48EDF9CF76FA}">
      <dgm:prSet/>
      <dgm:spPr/>
      <dgm:t>
        <a:bodyPr/>
        <a:lstStyle/>
        <a:p>
          <a:endParaRPr lang="en-US"/>
        </a:p>
      </dgm:t>
    </dgm:pt>
    <dgm:pt modelId="{4B41DAA1-F9A2-4596-828A-4130C3AE2A2C}" type="sibTrans" cxnId="{918E533E-6C10-42DD-9A2C-48EDF9CF76FA}">
      <dgm:prSet/>
      <dgm:spPr/>
      <dgm:t>
        <a:bodyPr/>
        <a:lstStyle/>
        <a:p>
          <a:endParaRPr lang="en-US"/>
        </a:p>
      </dgm:t>
    </dgm:pt>
    <dgm:pt modelId="{5CE121E0-DAC1-48FB-8F5F-A91B3B13FC00}">
      <dgm:prSet/>
      <dgm:spPr/>
      <dgm:t>
        <a:bodyPr/>
        <a:lstStyle/>
        <a:p>
          <a:r>
            <a:rPr lang="en-US"/>
            <a:t>What level of involvement does the greater community have in your housing team activities?</a:t>
          </a:r>
        </a:p>
      </dgm:t>
    </dgm:pt>
    <dgm:pt modelId="{4A512C99-8474-4C7B-A13A-F35D0F9F31C1}" type="parTrans" cxnId="{8F037B1B-58F8-41B6-A0DC-8ABBC7050251}">
      <dgm:prSet/>
      <dgm:spPr/>
      <dgm:t>
        <a:bodyPr/>
        <a:lstStyle/>
        <a:p>
          <a:endParaRPr lang="en-US"/>
        </a:p>
      </dgm:t>
    </dgm:pt>
    <dgm:pt modelId="{26A4EC1A-FE55-4E9E-A0E6-A843CEF63003}" type="sibTrans" cxnId="{8F037B1B-58F8-41B6-A0DC-8ABBC7050251}">
      <dgm:prSet/>
      <dgm:spPr/>
      <dgm:t>
        <a:bodyPr/>
        <a:lstStyle/>
        <a:p>
          <a:endParaRPr lang="en-US"/>
        </a:p>
      </dgm:t>
    </dgm:pt>
    <dgm:pt modelId="{5470F985-2E91-4679-B7F5-EEDA2B0DFA31}">
      <dgm:prSet/>
      <dgm:spPr/>
      <dgm:t>
        <a:bodyPr/>
        <a:lstStyle/>
        <a:p>
          <a:r>
            <a:rPr lang="en-US"/>
            <a:t>What roles do community members play in housing team activities </a:t>
          </a:r>
        </a:p>
      </dgm:t>
    </dgm:pt>
    <dgm:pt modelId="{0F77AE61-55A4-4A4B-9A13-A9210DB03C86}" type="parTrans" cxnId="{54A6F2ED-AFDE-444C-9206-2BD0EDBCCBEA}">
      <dgm:prSet/>
      <dgm:spPr/>
      <dgm:t>
        <a:bodyPr/>
        <a:lstStyle/>
        <a:p>
          <a:endParaRPr lang="en-US"/>
        </a:p>
      </dgm:t>
    </dgm:pt>
    <dgm:pt modelId="{6C5A0BAD-282F-4E1B-92B2-F8B9A7BEF6AD}" type="sibTrans" cxnId="{54A6F2ED-AFDE-444C-9206-2BD0EDBCCBEA}">
      <dgm:prSet/>
      <dgm:spPr/>
      <dgm:t>
        <a:bodyPr/>
        <a:lstStyle/>
        <a:p>
          <a:endParaRPr lang="en-US"/>
        </a:p>
      </dgm:t>
    </dgm:pt>
    <dgm:pt modelId="{689E9207-3B00-4136-AFC3-63C2AB34484B}" type="pres">
      <dgm:prSet presAssocID="{4C6F44CD-4227-4789-9D7D-107A4C5262BD}" presName="linear" presStyleCnt="0">
        <dgm:presLayoutVars>
          <dgm:dir/>
          <dgm:animLvl val="lvl"/>
          <dgm:resizeHandles val="exact"/>
        </dgm:presLayoutVars>
      </dgm:prSet>
      <dgm:spPr/>
    </dgm:pt>
    <dgm:pt modelId="{68F6466E-9420-4424-9CD2-200A69DBCEA4}" type="pres">
      <dgm:prSet presAssocID="{E2FB1A66-5281-419F-A41C-F870866C8825}" presName="parentLin" presStyleCnt="0"/>
      <dgm:spPr/>
    </dgm:pt>
    <dgm:pt modelId="{4B20B433-35BD-44F7-B4BD-5DF5840A7907}" type="pres">
      <dgm:prSet presAssocID="{E2FB1A66-5281-419F-A41C-F870866C8825}" presName="parentLeftMargin" presStyleLbl="node1" presStyleIdx="0" presStyleCnt="3"/>
      <dgm:spPr/>
    </dgm:pt>
    <dgm:pt modelId="{83EF9DD9-118F-420B-B5D8-710C684E9316}" type="pres">
      <dgm:prSet presAssocID="{E2FB1A66-5281-419F-A41C-F870866C8825}" presName="parentText" presStyleLbl="node1" presStyleIdx="0" presStyleCnt="3">
        <dgm:presLayoutVars>
          <dgm:chMax val="0"/>
          <dgm:bulletEnabled val="1"/>
        </dgm:presLayoutVars>
      </dgm:prSet>
      <dgm:spPr/>
    </dgm:pt>
    <dgm:pt modelId="{CAF20EDA-2F06-4394-92FA-3E3F07408C19}" type="pres">
      <dgm:prSet presAssocID="{E2FB1A66-5281-419F-A41C-F870866C8825}" presName="negativeSpace" presStyleCnt="0"/>
      <dgm:spPr/>
    </dgm:pt>
    <dgm:pt modelId="{D2DF4ED9-830F-4171-AF7D-D7C340FE03FA}" type="pres">
      <dgm:prSet presAssocID="{E2FB1A66-5281-419F-A41C-F870866C8825}" presName="childText" presStyleLbl="conFgAcc1" presStyleIdx="0" presStyleCnt="3">
        <dgm:presLayoutVars>
          <dgm:bulletEnabled val="1"/>
        </dgm:presLayoutVars>
      </dgm:prSet>
      <dgm:spPr/>
    </dgm:pt>
    <dgm:pt modelId="{C8DDEFEA-B05F-44F6-A0E8-EC274122AC2C}" type="pres">
      <dgm:prSet presAssocID="{A28C3EDA-A85D-4822-A8B2-AB90349A548C}" presName="spaceBetweenRectangles" presStyleCnt="0"/>
      <dgm:spPr/>
    </dgm:pt>
    <dgm:pt modelId="{DAAC833C-18E6-4952-A2FE-11F6A7BF0AA7}" type="pres">
      <dgm:prSet presAssocID="{D9DC864F-610E-4794-A0CC-39583572B0EC}" presName="parentLin" presStyleCnt="0"/>
      <dgm:spPr/>
    </dgm:pt>
    <dgm:pt modelId="{4491F3F6-31F8-406C-AB9D-FB760F7B003C}" type="pres">
      <dgm:prSet presAssocID="{D9DC864F-610E-4794-A0CC-39583572B0EC}" presName="parentLeftMargin" presStyleLbl="node1" presStyleIdx="0" presStyleCnt="3"/>
      <dgm:spPr/>
    </dgm:pt>
    <dgm:pt modelId="{9A1C2502-026D-4A0C-AFB4-B545FA054CC7}" type="pres">
      <dgm:prSet presAssocID="{D9DC864F-610E-4794-A0CC-39583572B0EC}" presName="parentText" presStyleLbl="node1" presStyleIdx="1" presStyleCnt="3">
        <dgm:presLayoutVars>
          <dgm:chMax val="0"/>
          <dgm:bulletEnabled val="1"/>
        </dgm:presLayoutVars>
      </dgm:prSet>
      <dgm:spPr/>
    </dgm:pt>
    <dgm:pt modelId="{F0F4F580-398B-4674-B2CC-3589A552BD6A}" type="pres">
      <dgm:prSet presAssocID="{D9DC864F-610E-4794-A0CC-39583572B0EC}" presName="negativeSpace" presStyleCnt="0"/>
      <dgm:spPr/>
    </dgm:pt>
    <dgm:pt modelId="{AA33D5AB-4D31-4B39-88BE-E8FA99265B63}" type="pres">
      <dgm:prSet presAssocID="{D9DC864F-610E-4794-A0CC-39583572B0EC}" presName="childText" presStyleLbl="conFgAcc1" presStyleIdx="1" presStyleCnt="3">
        <dgm:presLayoutVars>
          <dgm:bulletEnabled val="1"/>
        </dgm:presLayoutVars>
      </dgm:prSet>
      <dgm:spPr/>
    </dgm:pt>
    <dgm:pt modelId="{A670353E-BF35-4851-86EA-5C1D1CA7F9B2}" type="pres">
      <dgm:prSet presAssocID="{79A2310F-0E77-4C74-A653-19919C7F5D00}" presName="spaceBetweenRectangles" presStyleCnt="0"/>
      <dgm:spPr/>
    </dgm:pt>
    <dgm:pt modelId="{F548966E-F383-4AD4-8C4A-DDC5D6FDED2D}" type="pres">
      <dgm:prSet presAssocID="{B6C535FC-7D07-47FF-B458-3D6F9B827739}" presName="parentLin" presStyleCnt="0"/>
      <dgm:spPr/>
    </dgm:pt>
    <dgm:pt modelId="{1C00AB26-B046-4D8F-B7AD-0047CE6566BF}" type="pres">
      <dgm:prSet presAssocID="{B6C535FC-7D07-47FF-B458-3D6F9B827739}" presName="parentLeftMargin" presStyleLbl="node1" presStyleIdx="1" presStyleCnt="3"/>
      <dgm:spPr/>
    </dgm:pt>
    <dgm:pt modelId="{49B7938B-8D63-4FBB-B247-B95286CD242F}" type="pres">
      <dgm:prSet presAssocID="{B6C535FC-7D07-47FF-B458-3D6F9B827739}" presName="parentText" presStyleLbl="node1" presStyleIdx="2" presStyleCnt="3">
        <dgm:presLayoutVars>
          <dgm:chMax val="0"/>
          <dgm:bulletEnabled val="1"/>
        </dgm:presLayoutVars>
      </dgm:prSet>
      <dgm:spPr/>
    </dgm:pt>
    <dgm:pt modelId="{25104ECD-AECC-4146-9C03-EA4F84315405}" type="pres">
      <dgm:prSet presAssocID="{B6C535FC-7D07-47FF-B458-3D6F9B827739}" presName="negativeSpace" presStyleCnt="0"/>
      <dgm:spPr/>
    </dgm:pt>
    <dgm:pt modelId="{0AD89098-34DD-4578-836D-C2C1D6BF404A}" type="pres">
      <dgm:prSet presAssocID="{B6C535FC-7D07-47FF-B458-3D6F9B827739}" presName="childText" presStyleLbl="conFgAcc1" presStyleIdx="2" presStyleCnt="3">
        <dgm:presLayoutVars>
          <dgm:bulletEnabled val="1"/>
        </dgm:presLayoutVars>
      </dgm:prSet>
      <dgm:spPr/>
    </dgm:pt>
  </dgm:ptLst>
  <dgm:cxnLst>
    <dgm:cxn modelId="{F0919411-5CC0-4672-8364-5BF5E9576496}" srcId="{E2FB1A66-5281-419F-A41C-F870866C8825}" destId="{CC80856B-4B05-407E-8477-25B2827F4474}" srcOrd="2" destOrd="0" parTransId="{9F1DA06B-6D04-4327-9812-69CD75A3F0E0}" sibTransId="{66091F6F-40A5-44B8-83EF-67705F5549A2}"/>
    <dgm:cxn modelId="{90D90012-DF41-4A4B-B031-CA4500A53A3E}" type="presOf" srcId="{E2FB1A66-5281-419F-A41C-F870866C8825}" destId="{4B20B433-35BD-44F7-B4BD-5DF5840A7907}" srcOrd="0" destOrd="0" presId="urn:microsoft.com/office/officeart/2005/8/layout/list1"/>
    <dgm:cxn modelId="{8F037B1B-58F8-41B6-A0DC-8ABBC7050251}" srcId="{B6C535FC-7D07-47FF-B458-3D6F9B827739}" destId="{5CE121E0-DAC1-48FB-8F5F-A91B3B13FC00}" srcOrd="0" destOrd="0" parTransId="{4A512C99-8474-4C7B-A13A-F35D0F9F31C1}" sibTransId="{26A4EC1A-FE55-4E9E-A0E6-A843CEF63003}"/>
    <dgm:cxn modelId="{B0A16C1F-4A1E-4D54-999E-4E27C7925422}" type="presOf" srcId="{A1FE7CE2-8C93-4914-BCC0-BEEB6A2DFDA9}" destId="{AA33D5AB-4D31-4B39-88BE-E8FA99265B63}" srcOrd="0" destOrd="2" presId="urn:microsoft.com/office/officeart/2005/8/layout/list1"/>
    <dgm:cxn modelId="{FA0B4626-BD32-4676-BE91-4615C601BC54}" srcId="{E2FB1A66-5281-419F-A41C-F870866C8825}" destId="{4E2DABCB-C97B-4EAB-9E1B-CCA183032ED8}" srcOrd="0" destOrd="0" parTransId="{06E3FB3F-2CA7-4124-B6E6-68769752B7F3}" sibTransId="{BB02C371-AC44-4CDE-B0F0-477965875110}"/>
    <dgm:cxn modelId="{2EDE5626-5223-4282-B5A9-A5ADE0D9B27A}" type="presOf" srcId="{6233E52A-0F4C-44C7-985E-7692A08E43DF}" destId="{D2DF4ED9-830F-4171-AF7D-D7C340FE03FA}" srcOrd="0" destOrd="1" presId="urn:microsoft.com/office/officeart/2005/8/layout/list1"/>
    <dgm:cxn modelId="{9EEC7328-FE94-4DA1-AF6D-4BBE058A24B0}" type="presOf" srcId="{B6C535FC-7D07-47FF-B458-3D6F9B827739}" destId="{1C00AB26-B046-4D8F-B7AD-0047CE6566BF}" srcOrd="0" destOrd="0" presId="urn:microsoft.com/office/officeart/2005/8/layout/list1"/>
    <dgm:cxn modelId="{17C66E2E-24D3-4E61-8B39-A108C9D87C63}" type="presOf" srcId="{D9DC864F-610E-4794-A0CC-39583572B0EC}" destId="{4491F3F6-31F8-406C-AB9D-FB760F7B003C}" srcOrd="0" destOrd="0" presId="urn:microsoft.com/office/officeart/2005/8/layout/list1"/>
    <dgm:cxn modelId="{CE84F937-3448-4F94-A5F1-00962E636FAD}" type="presOf" srcId="{CC80856B-4B05-407E-8477-25B2827F4474}" destId="{D2DF4ED9-830F-4171-AF7D-D7C340FE03FA}" srcOrd="0" destOrd="2" presId="urn:microsoft.com/office/officeart/2005/8/layout/list1"/>
    <dgm:cxn modelId="{918E533E-6C10-42DD-9A2C-48EDF9CF76FA}" srcId="{4C6F44CD-4227-4789-9D7D-107A4C5262BD}" destId="{B6C535FC-7D07-47FF-B458-3D6F9B827739}" srcOrd="2" destOrd="0" parTransId="{3247781A-87F1-4EC0-BAE3-0DA584E68E69}" sibTransId="{4B41DAA1-F9A2-4596-828A-4130C3AE2A2C}"/>
    <dgm:cxn modelId="{91236941-7360-408D-A1D4-13CB335DF020}" type="presOf" srcId="{D9DC864F-610E-4794-A0CC-39583572B0EC}" destId="{9A1C2502-026D-4A0C-AFB4-B545FA054CC7}" srcOrd="1" destOrd="0" presId="urn:microsoft.com/office/officeart/2005/8/layout/list1"/>
    <dgm:cxn modelId="{E60DC461-23F4-414C-BD84-9630A4997A36}" type="presOf" srcId="{B6C535FC-7D07-47FF-B458-3D6F9B827739}" destId="{49B7938B-8D63-4FBB-B247-B95286CD242F}" srcOrd="1" destOrd="0" presId="urn:microsoft.com/office/officeart/2005/8/layout/list1"/>
    <dgm:cxn modelId="{64771869-0AA6-4CB5-8C67-7648C519A7E6}" srcId="{D9DC864F-610E-4794-A0CC-39583572B0EC}" destId="{B2D3370B-EEF8-4B1C-9D35-B98F9D64CB70}" srcOrd="0" destOrd="0" parTransId="{992EDA3C-D1FC-42B2-BDEE-3A42FE9954F2}" sibTransId="{3943F17D-9F9F-4E8C-9E21-EB57257E80FA}"/>
    <dgm:cxn modelId="{6032AA6C-BEC6-4F28-9913-91158E2E4101}" type="presOf" srcId="{5CE121E0-DAC1-48FB-8F5F-A91B3B13FC00}" destId="{0AD89098-34DD-4578-836D-C2C1D6BF404A}" srcOrd="0" destOrd="0" presId="urn:microsoft.com/office/officeart/2005/8/layout/list1"/>
    <dgm:cxn modelId="{AFC89458-D388-4181-A9F0-ACAD63B95EF0}" srcId="{D9DC864F-610E-4794-A0CC-39583572B0EC}" destId="{A1FE7CE2-8C93-4914-BCC0-BEEB6A2DFDA9}" srcOrd="2" destOrd="0" parTransId="{6A3B352D-9D93-40CA-904A-1B8EADCE043C}" sibTransId="{AE1FAA98-3FFC-4BF6-974F-97DDA5331819}"/>
    <dgm:cxn modelId="{A364C15A-8C43-44E8-AA35-A8F3AB0D25F2}" srcId="{E2FB1A66-5281-419F-A41C-F870866C8825}" destId="{5F4C1D30-8103-4412-8F01-CD9D32077689}" srcOrd="3" destOrd="0" parTransId="{F23C9D33-8113-4850-B5BD-29ACEA19A6F0}" sibTransId="{7DFAC003-332C-4A8A-8356-30475C944DC1}"/>
    <dgm:cxn modelId="{BA74B289-0FD2-4141-985B-76E8EBA97F21}" type="presOf" srcId="{5F4C1D30-8103-4412-8F01-CD9D32077689}" destId="{D2DF4ED9-830F-4171-AF7D-D7C340FE03FA}" srcOrd="0" destOrd="3" presId="urn:microsoft.com/office/officeart/2005/8/layout/list1"/>
    <dgm:cxn modelId="{BA375592-D084-4D97-A0E4-3A9579ACE258}" type="presOf" srcId="{B2D3370B-EEF8-4B1C-9D35-B98F9D64CB70}" destId="{AA33D5AB-4D31-4B39-88BE-E8FA99265B63}" srcOrd="0" destOrd="0" presId="urn:microsoft.com/office/officeart/2005/8/layout/list1"/>
    <dgm:cxn modelId="{869A769D-9773-40D1-8646-936534E7A253}" type="presOf" srcId="{4E2DABCB-C97B-4EAB-9E1B-CCA183032ED8}" destId="{D2DF4ED9-830F-4171-AF7D-D7C340FE03FA}" srcOrd="0" destOrd="0" presId="urn:microsoft.com/office/officeart/2005/8/layout/list1"/>
    <dgm:cxn modelId="{A4E9EEA9-999B-44E5-9DD3-17E38F9F6EDD}" srcId="{4C6F44CD-4227-4789-9D7D-107A4C5262BD}" destId="{E2FB1A66-5281-419F-A41C-F870866C8825}" srcOrd="0" destOrd="0" parTransId="{F7763FBD-3377-4F31-8523-CC3D75A6E589}" sibTransId="{A28C3EDA-A85D-4822-A8B2-AB90349A548C}"/>
    <dgm:cxn modelId="{A01C54AB-3B1F-4CEC-B4B4-956ED420AF1C}" srcId="{E2FB1A66-5281-419F-A41C-F870866C8825}" destId="{6233E52A-0F4C-44C7-985E-7692A08E43DF}" srcOrd="1" destOrd="0" parTransId="{40C69D41-464E-4F2A-B0FE-C21EFC5088A7}" sibTransId="{FE3F18F0-922D-4034-8CF7-E531F843EBEE}"/>
    <dgm:cxn modelId="{A70938C5-C360-46A9-9DA1-5181217D2D92}" type="presOf" srcId="{E2FB1A66-5281-419F-A41C-F870866C8825}" destId="{83EF9DD9-118F-420B-B5D8-710C684E9316}" srcOrd="1" destOrd="0" presId="urn:microsoft.com/office/officeart/2005/8/layout/list1"/>
    <dgm:cxn modelId="{9726E4D1-8AAE-412E-A8F8-30C3C65DED34}" type="presOf" srcId="{5470F985-2E91-4679-B7F5-EEDA2B0DFA31}" destId="{0AD89098-34DD-4578-836D-C2C1D6BF404A}" srcOrd="0" destOrd="1" presId="urn:microsoft.com/office/officeart/2005/8/layout/list1"/>
    <dgm:cxn modelId="{BF2788DE-40CA-4D29-AB29-3DAEE9422EA0}" type="presOf" srcId="{4C6F44CD-4227-4789-9D7D-107A4C5262BD}" destId="{689E9207-3B00-4136-AFC3-63C2AB34484B}" srcOrd="0" destOrd="0" presId="urn:microsoft.com/office/officeart/2005/8/layout/list1"/>
    <dgm:cxn modelId="{B69A98E4-6F39-4B63-9EE6-10CD0580E2BD}" srcId="{D9DC864F-610E-4794-A0CC-39583572B0EC}" destId="{4E158FBE-F4B1-45E5-848A-499601DB48A2}" srcOrd="1" destOrd="0" parTransId="{F1D11C3E-3586-40D6-84E2-7B9546172C71}" sibTransId="{C83BBA7D-D1EA-47F4-ABC2-64B34178B5A0}"/>
    <dgm:cxn modelId="{EA83E1E7-181F-4604-AA48-C11307043330}" srcId="{4C6F44CD-4227-4789-9D7D-107A4C5262BD}" destId="{D9DC864F-610E-4794-A0CC-39583572B0EC}" srcOrd="1" destOrd="0" parTransId="{C3DA68C2-92E5-4ED6-A023-DC93D8C41A5A}" sibTransId="{79A2310F-0E77-4C74-A653-19919C7F5D00}"/>
    <dgm:cxn modelId="{54A6F2ED-AFDE-444C-9206-2BD0EDBCCBEA}" srcId="{B6C535FC-7D07-47FF-B458-3D6F9B827739}" destId="{5470F985-2E91-4679-B7F5-EEDA2B0DFA31}" srcOrd="1" destOrd="0" parTransId="{0F77AE61-55A4-4A4B-9A13-A9210DB03C86}" sibTransId="{6C5A0BAD-282F-4E1B-92B2-F8B9A7BEF6AD}"/>
    <dgm:cxn modelId="{80D6AEF7-C372-47F8-8281-C8D4E022CB7B}" type="presOf" srcId="{4E158FBE-F4B1-45E5-848A-499601DB48A2}" destId="{AA33D5AB-4D31-4B39-88BE-E8FA99265B63}" srcOrd="0" destOrd="1" presId="urn:microsoft.com/office/officeart/2005/8/layout/list1"/>
    <dgm:cxn modelId="{0627D908-DB23-468B-8120-D583B885BF89}" type="presParOf" srcId="{689E9207-3B00-4136-AFC3-63C2AB34484B}" destId="{68F6466E-9420-4424-9CD2-200A69DBCEA4}" srcOrd="0" destOrd="0" presId="urn:microsoft.com/office/officeart/2005/8/layout/list1"/>
    <dgm:cxn modelId="{84436F64-42BA-4803-9B1E-5C774519AA0A}" type="presParOf" srcId="{68F6466E-9420-4424-9CD2-200A69DBCEA4}" destId="{4B20B433-35BD-44F7-B4BD-5DF5840A7907}" srcOrd="0" destOrd="0" presId="urn:microsoft.com/office/officeart/2005/8/layout/list1"/>
    <dgm:cxn modelId="{18CD0E1F-EB19-4F1C-B13A-EE372183CD95}" type="presParOf" srcId="{68F6466E-9420-4424-9CD2-200A69DBCEA4}" destId="{83EF9DD9-118F-420B-B5D8-710C684E9316}" srcOrd="1" destOrd="0" presId="urn:microsoft.com/office/officeart/2005/8/layout/list1"/>
    <dgm:cxn modelId="{95D60608-BDC9-4F4A-8F75-7A14C27131CD}" type="presParOf" srcId="{689E9207-3B00-4136-AFC3-63C2AB34484B}" destId="{CAF20EDA-2F06-4394-92FA-3E3F07408C19}" srcOrd="1" destOrd="0" presId="urn:microsoft.com/office/officeart/2005/8/layout/list1"/>
    <dgm:cxn modelId="{E5AFAF6A-6646-49C3-BFD5-F831A41D3FE7}" type="presParOf" srcId="{689E9207-3B00-4136-AFC3-63C2AB34484B}" destId="{D2DF4ED9-830F-4171-AF7D-D7C340FE03FA}" srcOrd="2" destOrd="0" presId="urn:microsoft.com/office/officeart/2005/8/layout/list1"/>
    <dgm:cxn modelId="{5A8216B3-00B1-4C46-A6BF-A9C126C22966}" type="presParOf" srcId="{689E9207-3B00-4136-AFC3-63C2AB34484B}" destId="{C8DDEFEA-B05F-44F6-A0E8-EC274122AC2C}" srcOrd="3" destOrd="0" presId="urn:microsoft.com/office/officeart/2005/8/layout/list1"/>
    <dgm:cxn modelId="{E25471FA-1BD0-4FF3-AC50-50EDFB3E6BAC}" type="presParOf" srcId="{689E9207-3B00-4136-AFC3-63C2AB34484B}" destId="{DAAC833C-18E6-4952-A2FE-11F6A7BF0AA7}" srcOrd="4" destOrd="0" presId="urn:microsoft.com/office/officeart/2005/8/layout/list1"/>
    <dgm:cxn modelId="{CA403EE0-CDAC-4910-84AB-E9D8487F5A94}" type="presParOf" srcId="{DAAC833C-18E6-4952-A2FE-11F6A7BF0AA7}" destId="{4491F3F6-31F8-406C-AB9D-FB760F7B003C}" srcOrd="0" destOrd="0" presId="urn:microsoft.com/office/officeart/2005/8/layout/list1"/>
    <dgm:cxn modelId="{6E674B67-47DE-4748-B7F7-318464CD8322}" type="presParOf" srcId="{DAAC833C-18E6-4952-A2FE-11F6A7BF0AA7}" destId="{9A1C2502-026D-4A0C-AFB4-B545FA054CC7}" srcOrd="1" destOrd="0" presId="urn:microsoft.com/office/officeart/2005/8/layout/list1"/>
    <dgm:cxn modelId="{D7AB5081-97DC-432F-B90C-B9185074C4C3}" type="presParOf" srcId="{689E9207-3B00-4136-AFC3-63C2AB34484B}" destId="{F0F4F580-398B-4674-B2CC-3589A552BD6A}" srcOrd="5" destOrd="0" presId="urn:microsoft.com/office/officeart/2005/8/layout/list1"/>
    <dgm:cxn modelId="{DA1FCA4C-779D-496B-97AA-49DDDF4CE8F3}" type="presParOf" srcId="{689E9207-3B00-4136-AFC3-63C2AB34484B}" destId="{AA33D5AB-4D31-4B39-88BE-E8FA99265B63}" srcOrd="6" destOrd="0" presId="urn:microsoft.com/office/officeart/2005/8/layout/list1"/>
    <dgm:cxn modelId="{90F3CEC5-5253-4355-81AE-D22BC37FCC9B}" type="presParOf" srcId="{689E9207-3B00-4136-AFC3-63C2AB34484B}" destId="{A670353E-BF35-4851-86EA-5C1D1CA7F9B2}" srcOrd="7" destOrd="0" presId="urn:microsoft.com/office/officeart/2005/8/layout/list1"/>
    <dgm:cxn modelId="{8168E796-8684-4591-80C6-A17DE796335A}" type="presParOf" srcId="{689E9207-3B00-4136-AFC3-63C2AB34484B}" destId="{F548966E-F383-4AD4-8C4A-DDC5D6FDED2D}" srcOrd="8" destOrd="0" presId="urn:microsoft.com/office/officeart/2005/8/layout/list1"/>
    <dgm:cxn modelId="{BC77D539-0DB5-4E42-8431-4EB49061D393}" type="presParOf" srcId="{F548966E-F383-4AD4-8C4A-DDC5D6FDED2D}" destId="{1C00AB26-B046-4D8F-B7AD-0047CE6566BF}" srcOrd="0" destOrd="0" presId="urn:microsoft.com/office/officeart/2005/8/layout/list1"/>
    <dgm:cxn modelId="{3F1C5AE9-0464-435E-9C30-AD49A272BA76}" type="presParOf" srcId="{F548966E-F383-4AD4-8C4A-DDC5D6FDED2D}" destId="{49B7938B-8D63-4FBB-B247-B95286CD242F}" srcOrd="1" destOrd="0" presId="urn:microsoft.com/office/officeart/2005/8/layout/list1"/>
    <dgm:cxn modelId="{BF79B36B-6DCF-4AC0-B265-04016768C39D}" type="presParOf" srcId="{689E9207-3B00-4136-AFC3-63C2AB34484B}" destId="{25104ECD-AECC-4146-9C03-EA4F84315405}" srcOrd="9" destOrd="0" presId="urn:microsoft.com/office/officeart/2005/8/layout/list1"/>
    <dgm:cxn modelId="{1D564DC4-44A0-40BB-9517-E6F6512CB3ED}" type="presParOf" srcId="{689E9207-3B00-4136-AFC3-63C2AB34484B}" destId="{0AD89098-34DD-4578-836D-C2C1D6BF40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E5057-A37F-4CAD-B37E-4A910C4440B3}">
      <dsp:nvSpPr>
        <dsp:cNvPr id="0" name=""/>
        <dsp:cNvSpPr/>
      </dsp:nvSpPr>
      <dsp:spPr>
        <a:xfrm>
          <a:off x="2582012" y="2352768"/>
          <a:ext cx="1786199" cy="178619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GICH Housing Team</a:t>
          </a:r>
        </a:p>
      </dsp:txBody>
      <dsp:txXfrm>
        <a:off x="2843595" y="2614351"/>
        <a:ext cx="1263033" cy="1263033"/>
      </dsp:txXfrm>
    </dsp:sp>
    <dsp:sp modelId="{34716FC1-7841-4A26-B984-CE3ECE83F9B0}">
      <dsp:nvSpPr>
        <dsp:cNvPr id="0" name=""/>
        <dsp:cNvSpPr/>
      </dsp:nvSpPr>
      <dsp:spPr>
        <a:xfrm rot="16200000">
          <a:off x="3285326" y="2139698"/>
          <a:ext cx="379572" cy="46566"/>
        </a:xfrm>
        <a:custGeom>
          <a:avLst/>
          <a:gdLst/>
          <a:ahLst/>
          <a:cxnLst/>
          <a:rect l="0" t="0" r="0" b="0"/>
          <a:pathLst>
            <a:path>
              <a:moveTo>
                <a:pt x="0" y="23283"/>
              </a:moveTo>
              <a:lnTo>
                <a:pt x="379572" y="23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5623" y="2153492"/>
        <a:ext cx="18978" cy="18978"/>
      </dsp:txXfrm>
    </dsp:sp>
    <dsp:sp modelId="{EF24FA59-38D0-4EDC-A73C-2D03221C898B}">
      <dsp:nvSpPr>
        <dsp:cNvPr id="0" name=""/>
        <dsp:cNvSpPr/>
      </dsp:nvSpPr>
      <dsp:spPr>
        <a:xfrm>
          <a:off x="2372268" y="-130321"/>
          <a:ext cx="2205687" cy="2103517"/>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Neighborhood(s)</a:t>
          </a:r>
        </a:p>
      </dsp:txBody>
      <dsp:txXfrm>
        <a:off x="2695283" y="177732"/>
        <a:ext cx="1559657" cy="1487411"/>
      </dsp:txXfrm>
    </dsp:sp>
    <dsp:sp modelId="{038F5DEC-B5C7-4991-A0A9-09DE7B560A3D}">
      <dsp:nvSpPr>
        <dsp:cNvPr id="0" name=""/>
        <dsp:cNvSpPr/>
      </dsp:nvSpPr>
      <dsp:spPr>
        <a:xfrm rot="1800000">
          <a:off x="4224987" y="3757104"/>
          <a:ext cx="351879" cy="46566"/>
        </a:xfrm>
        <a:custGeom>
          <a:avLst/>
          <a:gdLst/>
          <a:ahLst/>
          <a:cxnLst/>
          <a:rect l="0" t="0" r="0" b="0"/>
          <a:pathLst>
            <a:path>
              <a:moveTo>
                <a:pt x="0" y="23283"/>
              </a:moveTo>
              <a:lnTo>
                <a:pt x="351879" y="23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2130" y="3771590"/>
        <a:ext cx="17593" cy="17593"/>
      </dsp:txXfrm>
    </dsp:sp>
    <dsp:sp modelId="{422E5971-4A1B-4626-BABF-ABBC6FEA77EB}">
      <dsp:nvSpPr>
        <dsp:cNvPr id="0" name=""/>
        <dsp:cNvSpPr/>
      </dsp:nvSpPr>
      <dsp:spPr>
        <a:xfrm>
          <a:off x="4391840" y="3374839"/>
          <a:ext cx="2192577" cy="2066489"/>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Business Community</a:t>
          </a:r>
        </a:p>
      </dsp:txBody>
      <dsp:txXfrm>
        <a:off x="4712935" y="3677469"/>
        <a:ext cx="1550387" cy="1461229"/>
      </dsp:txXfrm>
    </dsp:sp>
    <dsp:sp modelId="{5D0F4664-368E-4A3D-AC7C-7D478BC7E6EE}">
      <dsp:nvSpPr>
        <dsp:cNvPr id="0" name=""/>
        <dsp:cNvSpPr/>
      </dsp:nvSpPr>
      <dsp:spPr>
        <a:xfrm rot="9000000">
          <a:off x="2403949" y="3748907"/>
          <a:ext cx="319091" cy="46566"/>
        </a:xfrm>
        <a:custGeom>
          <a:avLst/>
          <a:gdLst/>
          <a:ahLst/>
          <a:cxnLst/>
          <a:rect l="0" t="0" r="0" b="0"/>
          <a:pathLst>
            <a:path>
              <a:moveTo>
                <a:pt x="0" y="23283"/>
              </a:moveTo>
              <a:lnTo>
                <a:pt x="319091" y="23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55517" y="3764213"/>
        <a:ext cx="15954" cy="15954"/>
      </dsp:txXfrm>
    </dsp:sp>
    <dsp:sp modelId="{1E8E7FF6-4726-4127-8348-BE61DF24FE4C}">
      <dsp:nvSpPr>
        <dsp:cNvPr id="0" name=""/>
        <dsp:cNvSpPr/>
      </dsp:nvSpPr>
      <dsp:spPr>
        <a:xfrm>
          <a:off x="319964" y="3373151"/>
          <a:ext cx="2284262" cy="2069865"/>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Local Government</a:t>
          </a:r>
        </a:p>
      </dsp:txBody>
      <dsp:txXfrm>
        <a:off x="654486" y="3676276"/>
        <a:ext cx="1615218" cy="1463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99F6-5D21-4A70-9B60-F0BC89E9ACB0}">
      <dsp:nvSpPr>
        <dsp:cNvPr id="0" name=""/>
        <dsp:cNvSpPr/>
      </dsp:nvSpPr>
      <dsp:spPr>
        <a:xfrm>
          <a:off x="0" y="50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66544-3A6A-42E9-8542-F1DA7C11AF8A}">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1426F-82FC-42D0-8361-99E312CA69F8}">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Community Development Corporations</a:t>
          </a:r>
        </a:p>
      </dsp:txBody>
      <dsp:txXfrm>
        <a:off x="799588" y="502"/>
        <a:ext cx="5714015" cy="692284"/>
      </dsp:txXfrm>
    </dsp:sp>
    <dsp:sp modelId="{B3ECC07A-E593-4692-BDC2-7CC0F5B54205}">
      <dsp:nvSpPr>
        <dsp:cNvPr id="0" name=""/>
        <dsp:cNvSpPr/>
      </dsp:nvSpPr>
      <dsp:spPr>
        <a:xfrm>
          <a:off x="0" y="86585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C4F05-58A5-440F-B7C7-51414C4D849A}">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6C70F-320A-44AD-AAD4-EC9DB1718813}">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Economic Development Corporations</a:t>
          </a:r>
        </a:p>
      </dsp:txBody>
      <dsp:txXfrm>
        <a:off x="799588" y="865858"/>
        <a:ext cx="5714015" cy="692284"/>
      </dsp:txXfrm>
    </dsp:sp>
    <dsp:sp modelId="{C12DFD86-F718-4599-B4F2-48611A29B199}">
      <dsp:nvSpPr>
        <dsp:cNvPr id="0" name=""/>
        <dsp:cNvSpPr/>
      </dsp:nvSpPr>
      <dsp:spPr>
        <a:xfrm>
          <a:off x="0" y="1731214"/>
          <a:ext cx="6513603" cy="6922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4FFB8-366D-4F13-9ED8-C7B5AA776552}">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86192-D08A-487F-845F-FD9004A902C6}">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Neighborhood Associations</a:t>
          </a:r>
        </a:p>
      </dsp:txBody>
      <dsp:txXfrm>
        <a:off x="799588" y="1731214"/>
        <a:ext cx="5714015" cy="692284"/>
      </dsp:txXfrm>
    </dsp:sp>
    <dsp:sp modelId="{3A28B97C-8C96-4D1B-8CD7-442E21335E18}">
      <dsp:nvSpPr>
        <dsp:cNvPr id="0" name=""/>
        <dsp:cNvSpPr/>
      </dsp:nvSpPr>
      <dsp:spPr>
        <a:xfrm>
          <a:off x="0" y="2596570"/>
          <a:ext cx="6513603" cy="6922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57FCD-CA0F-48DA-AEEC-EB0D664B98F9}">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F64C2-92EE-48BA-8804-7CD8C15D190F}">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Youth Organizations</a:t>
          </a:r>
        </a:p>
      </dsp:txBody>
      <dsp:txXfrm>
        <a:off x="799588" y="2596570"/>
        <a:ext cx="5714015" cy="692284"/>
      </dsp:txXfrm>
    </dsp:sp>
    <dsp:sp modelId="{2999E57D-E5DA-446E-954B-F218D7C5745B}">
      <dsp:nvSpPr>
        <dsp:cNvPr id="0" name=""/>
        <dsp:cNvSpPr/>
      </dsp:nvSpPr>
      <dsp:spPr>
        <a:xfrm>
          <a:off x="0" y="3461926"/>
          <a:ext cx="6513603" cy="6922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825B1-845D-49E8-AC47-93A8B3E3D94D}">
      <dsp:nvSpPr>
        <dsp:cNvPr id="0" name=""/>
        <dsp:cNvSpPr/>
      </dsp:nvSpPr>
      <dsp:spPr>
        <a:xfrm>
          <a:off x="209416" y="3617690"/>
          <a:ext cx="380756" cy="380756"/>
        </a:xfrm>
        <a:prstGeom prst="rect">
          <a:avLst/>
        </a:prstGeom>
        <a:blipFill>
          <a:blip xmlns:r="http://schemas.openxmlformats.org/officeDocument/2006/relationships" r:embed="rId9">
            <a:lum bright="70000" contrast="-70000"/>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95D81-7BE0-4988-B842-A718C8313F41}">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Faith-Based Organizations</a:t>
          </a:r>
        </a:p>
      </dsp:txBody>
      <dsp:txXfrm>
        <a:off x="799588" y="3461926"/>
        <a:ext cx="5714015" cy="692284"/>
      </dsp:txXfrm>
    </dsp:sp>
    <dsp:sp modelId="{43A2FDA2-9795-4013-850E-F82CB72C4CD1}">
      <dsp:nvSpPr>
        <dsp:cNvPr id="0" name=""/>
        <dsp:cNvSpPr/>
      </dsp:nvSpPr>
      <dsp:spPr>
        <a:xfrm>
          <a:off x="0" y="432728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B1A6F-BDCE-468E-8DDD-110EDA953DD9}">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679A9-B81C-49B0-B93F-3530EB0ABD7C}">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Community Foundations</a:t>
          </a:r>
        </a:p>
      </dsp:txBody>
      <dsp:txXfrm>
        <a:off x="799588" y="4327282"/>
        <a:ext cx="5714015" cy="692284"/>
      </dsp:txXfrm>
    </dsp:sp>
    <dsp:sp modelId="{A6605A3E-91AE-4F69-B187-A8DFE8D0CBDB}">
      <dsp:nvSpPr>
        <dsp:cNvPr id="0" name=""/>
        <dsp:cNvSpPr/>
      </dsp:nvSpPr>
      <dsp:spPr>
        <a:xfrm>
          <a:off x="0" y="519263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008CF-6340-48B5-986D-0FC12806317B}">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D725F-6A49-4ACF-BA6D-DA3771F45450}">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GICH Housing Teams</a:t>
          </a:r>
        </a:p>
      </dsp:txBody>
      <dsp:txXfrm>
        <a:off x="799588" y="5192638"/>
        <a:ext cx="5714015" cy="692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68B79-D836-491F-ACD7-2DFDD7B9E577}">
      <dsp:nvSpPr>
        <dsp:cNvPr id="0" name=""/>
        <dsp:cNvSpPr/>
      </dsp:nvSpPr>
      <dsp:spPr>
        <a:xfrm>
          <a:off x="0" y="905191"/>
          <a:ext cx="6842799" cy="18154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1F164-3690-4EDA-8ADB-5AE035C41FD5}">
      <dsp:nvSpPr>
        <dsp:cNvPr id="0" name=""/>
        <dsp:cNvSpPr/>
      </dsp:nvSpPr>
      <dsp:spPr>
        <a:xfrm>
          <a:off x="549181" y="1313672"/>
          <a:ext cx="999487" cy="998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F59EBE-0C68-430F-8905-817665FB20BC}">
      <dsp:nvSpPr>
        <dsp:cNvPr id="0" name=""/>
        <dsp:cNvSpPr/>
      </dsp:nvSpPr>
      <dsp:spPr>
        <a:xfrm>
          <a:off x="2097849" y="905191"/>
          <a:ext cx="4740846" cy="18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26" tIns="192326" rIns="192326" bIns="192326" numCol="1" spcCol="1270" anchor="ctr" anchorCtr="0">
          <a:noAutofit/>
        </a:bodyPr>
        <a:lstStyle/>
        <a:p>
          <a:pPr marL="0" lvl="0" indent="0" algn="l" defTabSz="889000">
            <a:lnSpc>
              <a:spcPct val="90000"/>
            </a:lnSpc>
            <a:spcBef>
              <a:spcPct val="0"/>
            </a:spcBef>
            <a:spcAft>
              <a:spcPct val="35000"/>
            </a:spcAft>
            <a:buNone/>
          </a:pPr>
          <a:r>
            <a:rPr lang="en-US" sz="2000" u="sng" kern="1200" dirty="0"/>
            <a:t>Community Organizing</a:t>
          </a:r>
          <a:r>
            <a:rPr lang="en-US" sz="2000" kern="1200" dirty="0"/>
            <a:t>: Seeks to mobilize the interests on the disempowered and organize them into effective units of collective action so as to change the balance of power in the community </a:t>
          </a:r>
        </a:p>
      </dsp:txBody>
      <dsp:txXfrm>
        <a:off x="2097849" y="905191"/>
        <a:ext cx="4740846" cy="1817249"/>
      </dsp:txXfrm>
    </dsp:sp>
    <dsp:sp modelId="{E29B0AA0-EE58-46B4-996F-6D06D179FE1B}">
      <dsp:nvSpPr>
        <dsp:cNvPr id="0" name=""/>
        <dsp:cNvSpPr/>
      </dsp:nvSpPr>
      <dsp:spPr>
        <a:xfrm>
          <a:off x="0" y="3162985"/>
          <a:ext cx="6842799" cy="18154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D0D20-7C03-4543-9C2E-81FD6B8D4574}">
      <dsp:nvSpPr>
        <dsp:cNvPr id="0" name=""/>
        <dsp:cNvSpPr/>
      </dsp:nvSpPr>
      <dsp:spPr>
        <a:xfrm>
          <a:off x="549181" y="3571467"/>
          <a:ext cx="999487" cy="998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66F2E-B692-4FCD-975D-3B8596C6A3E5}">
      <dsp:nvSpPr>
        <dsp:cNvPr id="0" name=""/>
        <dsp:cNvSpPr/>
      </dsp:nvSpPr>
      <dsp:spPr>
        <a:xfrm>
          <a:off x="2097849" y="3162985"/>
          <a:ext cx="4740846" cy="18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26" tIns="192326" rIns="192326" bIns="192326" numCol="1" spcCol="1270" anchor="ctr" anchorCtr="0">
          <a:noAutofit/>
        </a:bodyPr>
        <a:lstStyle/>
        <a:p>
          <a:pPr marL="0" lvl="0" indent="0" algn="l" defTabSz="889000">
            <a:lnSpc>
              <a:spcPct val="90000"/>
            </a:lnSpc>
            <a:spcBef>
              <a:spcPct val="0"/>
            </a:spcBef>
            <a:spcAft>
              <a:spcPct val="35000"/>
            </a:spcAft>
            <a:buNone/>
          </a:pPr>
          <a:r>
            <a:rPr lang="en-US" sz="2000" u="sng" kern="1200"/>
            <a:t>Community Building</a:t>
          </a:r>
          <a:r>
            <a:rPr lang="en-US" sz="2000" kern="1200"/>
            <a:t>:  Seeks to enhance social ties and identification of shared interests among community members.  Goal is to build relationships among local residents and organizations.  Believes in the value of social capital development  </a:t>
          </a:r>
        </a:p>
      </dsp:txBody>
      <dsp:txXfrm>
        <a:off x="2097849" y="3162985"/>
        <a:ext cx="4740846" cy="1817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02025-6286-404A-BEC4-19D926AD25D3}">
      <dsp:nvSpPr>
        <dsp:cNvPr id="0" name=""/>
        <dsp:cNvSpPr/>
      </dsp:nvSpPr>
      <dsp:spPr>
        <a:xfrm>
          <a:off x="268816" y="0"/>
          <a:ext cx="6858000" cy="685800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CC7AE-9EE0-40D4-8AD5-ED719C7A2BCC}">
      <dsp:nvSpPr>
        <dsp:cNvPr id="0" name=""/>
        <dsp:cNvSpPr/>
      </dsp:nvSpPr>
      <dsp:spPr>
        <a:xfrm>
          <a:off x="920326" y="651509"/>
          <a:ext cx="2674620" cy="2674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Social capital is about the value of social networks, </a:t>
          </a:r>
          <a:r>
            <a:rPr lang="en-US" sz="1800" b="1" kern="1200"/>
            <a:t>bonding similar people </a:t>
          </a:r>
          <a:r>
            <a:rPr lang="en-US" sz="1800" kern="1200"/>
            <a:t>and </a:t>
          </a:r>
          <a:r>
            <a:rPr lang="en-US" sz="1800" b="1" kern="1200"/>
            <a:t>bridging between diverse people</a:t>
          </a:r>
          <a:r>
            <a:rPr lang="en-US" sz="1800" kern="1200"/>
            <a:t>, with norms of reciprocity. (Dekker and Uslaner, 2001; Uslaner, 2001)</a:t>
          </a:r>
        </a:p>
      </dsp:txBody>
      <dsp:txXfrm>
        <a:off x="1050890" y="782073"/>
        <a:ext cx="2413492" cy="2413492"/>
      </dsp:txXfrm>
    </dsp:sp>
    <dsp:sp modelId="{B7A33D52-CC41-4317-BFC5-9D35B9AE09CB}">
      <dsp:nvSpPr>
        <dsp:cNvPr id="0" name=""/>
        <dsp:cNvSpPr/>
      </dsp:nvSpPr>
      <dsp:spPr>
        <a:xfrm>
          <a:off x="3800686" y="651509"/>
          <a:ext cx="2674620" cy="2674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Social capital is the resource that comes from our investment in relationships. </a:t>
          </a:r>
        </a:p>
      </dsp:txBody>
      <dsp:txXfrm>
        <a:off x="3931250" y="782073"/>
        <a:ext cx="2413492" cy="2413492"/>
      </dsp:txXfrm>
    </dsp:sp>
    <dsp:sp modelId="{6C78B683-74C8-4186-B433-5712FEB8A1DA}">
      <dsp:nvSpPr>
        <dsp:cNvPr id="0" name=""/>
        <dsp:cNvSpPr/>
      </dsp:nvSpPr>
      <dsp:spPr>
        <a:xfrm>
          <a:off x="920326" y="3531870"/>
          <a:ext cx="2674620" cy="2674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Includes aspects of the social structure (trust, norms, social networks) that facilitate collective action.</a:t>
          </a:r>
        </a:p>
      </dsp:txBody>
      <dsp:txXfrm>
        <a:off x="1050890" y="3662434"/>
        <a:ext cx="2413492" cy="2413492"/>
      </dsp:txXfrm>
    </dsp:sp>
    <dsp:sp modelId="{76499BB1-202B-495F-8D74-938FF9E13904}">
      <dsp:nvSpPr>
        <dsp:cNvPr id="0" name=""/>
        <dsp:cNvSpPr/>
      </dsp:nvSpPr>
      <dsp:spPr>
        <a:xfrm>
          <a:off x="3800686" y="3531870"/>
          <a:ext cx="2674620" cy="2674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Does not exist within individuals, rather it exists within and is inseparable from interaction between and among individuals. (Coleman, 1998)</a:t>
          </a:r>
        </a:p>
      </dsp:txBody>
      <dsp:txXfrm>
        <a:off x="3931250" y="3662434"/>
        <a:ext cx="2413492" cy="2413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8A258-1EE0-49BF-B542-D6F535DD8237}">
      <dsp:nvSpPr>
        <dsp:cNvPr id="0" name=""/>
        <dsp:cNvSpPr/>
      </dsp:nvSpPr>
      <dsp:spPr>
        <a:xfrm>
          <a:off x="1398895" y="489"/>
          <a:ext cx="5595580" cy="270443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570" tIns="686928" rIns="108570" bIns="686928" numCol="1" spcCol="1270" anchor="t" anchorCtr="0">
          <a:noAutofit/>
        </a:bodyPr>
        <a:lstStyle/>
        <a:p>
          <a:pPr marL="0" lvl="0" indent="0" algn="l" defTabSz="800100">
            <a:lnSpc>
              <a:spcPct val="90000"/>
            </a:lnSpc>
            <a:spcBef>
              <a:spcPct val="0"/>
            </a:spcBef>
            <a:spcAft>
              <a:spcPct val="35000"/>
            </a:spcAft>
            <a:buNone/>
          </a:pPr>
          <a:r>
            <a:rPr lang="en-US" sz="1800" kern="1200" dirty="0"/>
            <a:t>Bridging capital – brings together people or groups who did not previously know each other, establishes new social ties, access to new information, access to additional social networks</a:t>
          </a:r>
        </a:p>
        <a:p>
          <a:pPr marL="171450" lvl="1" indent="-171450" algn="l" defTabSz="800100">
            <a:lnSpc>
              <a:spcPct val="90000"/>
            </a:lnSpc>
            <a:spcBef>
              <a:spcPct val="0"/>
            </a:spcBef>
            <a:spcAft>
              <a:spcPct val="15000"/>
            </a:spcAft>
            <a:buChar char="•"/>
          </a:pPr>
          <a:r>
            <a:rPr lang="en-US" sz="1800" kern="1200"/>
            <a:t>Connects people to resources and opportunities, helps people to advance socioeconomically (get ahead)</a:t>
          </a:r>
        </a:p>
        <a:p>
          <a:pPr marL="171450" lvl="1" indent="-171450" algn="l" defTabSz="800100">
            <a:lnSpc>
              <a:spcPct val="90000"/>
            </a:lnSpc>
            <a:spcBef>
              <a:spcPct val="0"/>
            </a:spcBef>
            <a:spcAft>
              <a:spcPct val="15000"/>
            </a:spcAft>
            <a:buChar char="•"/>
          </a:pPr>
          <a:r>
            <a:rPr lang="en-US" sz="1800" kern="1200"/>
            <a:t>Weak ties</a:t>
          </a:r>
        </a:p>
      </dsp:txBody>
      <dsp:txXfrm>
        <a:off x="1398895" y="489"/>
        <a:ext cx="5595580" cy="2704439"/>
      </dsp:txXfrm>
    </dsp:sp>
    <dsp:sp modelId="{A8E2ED7D-091D-4261-9399-F7360841A867}">
      <dsp:nvSpPr>
        <dsp:cNvPr id="0" name=""/>
        <dsp:cNvSpPr/>
      </dsp:nvSpPr>
      <dsp:spPr>
        <a:xfrm>
          <a:off x="0" y="489"/>
          <a:ext cx="1398895" cy="270443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25" tIns="267139" rIns="74025" bIns="267139" numCol="1" spcCol="1270" anchor="ctr" anchorCtr="0">
          <a:noAutofit/>
        </a:bodyPr>
        <a:lstStyle/>
        <a:p>
          <a:pPr marL="0" lvl="0" indent="0" algn="ctr" defTabSz="800100">
            <a:lnSpc>
              <a:spcPct val="90000"/>
            </a:lnSpc>
            <a:spcBef>
              <a:spcPct val="0"/>
            </a:spcBef>
            <a:spcAft>
              <a:spcPct val="35000"/>
            </a:spcAft>
            <a:buNone/>
          </a:pPr>
          <a:r>
            <a:rPr lang="en-US" sz="1800" b="1" u="sng" kern="1200" dirty="0"/>
            <a:t>Bridging</a:t>
          </a:r>
        </a:p>
      </dsp:txBody>
      <dsp:txXfrm>
        <a:off x="0" y="489"/>
        <a:ext cx="1398895" cy="2704439"/>
      </dsp:txXfrm>
    </dsp:sp>
    <dsp:sp modelId="{DA6E22C7-AB66-4718-BE49-1C78AF9304CB}">
      <dsp:nvSpPr>
        <dsp:cNvPr id="0" name=""/>
        <dsp:cNvSpPr/>
      </dsp:nvSpPr>
      <dsp:spPr>
        <a:xfrm>
          <a:off x="1398895" y="2867195"/>
          <a:ext cx="5595580" cy="270443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570" tIns="686928" rIns="108570" bIns="686928" numCol="1" spcCol="1270" anchor="t" anchorCtr="0">
          <a:noAutofit/>
        </a:bodyPr>
        <a:lstStyle/>
        <a:p>
          <a:pPr marL="0" lvl="0" indent="0" algn="l" defTabSz="800100">
            <a:lnSpc>
              <a:spcPct val="90000"/>
            </a:lnSpc>
            <a:spcBef>
              <a:spcPct val="0"/>
            </a:spcBef>
            <a:spcAft>
              <a:spcPct val="35000"/>
            </a:spcAft>
            <a:buNone/>
          </a:pPr>
          <a:r>
            <a:rPr lang="en-US" sz="1800" kern="1200" dirty="0"/>
            <a:t>Bonding social capital - forms among close family, friends and neighbors, usually in close proximity, who have a high degree of trust and who are similar demographically. </a:t>
          </a:r>
        </a:p>
        <a:p>
          <a:pPr marL="171450" lvl="1" indent="-171450" algn="l" defTabSz="800100">
            <a:lnSpc>
              <a:spcPct val="90000"/>
            </a:lnSpc>
            <a:spcBef>
              <a:spcPct val="0"/>
            </a:spcBef>
            <a:spcAft>
              <a:spcPct val="15000"/>
            </a:spcAft>
            <a:buChar char="•"/>
          </a:pPr>
          <a:r>
            <a:rPr lang="en-US" sz="1800" kern="1200"/>
            <a:t>Helps people “get by”</a:t>
          </a:r>
        </a:p>
        <a:p>
          <a:pPr marL="171450" lvl="1" indent="-171450" algn="l" defTabSz="800100">
            <a:lnSpc>
              <a:spcPct val="90000"/>
            </a:lnSpc>
            <a:spcBef>
              <a:spcPct val="0"/>
            </a:spcBef>
            <a:spcAft>
              <a:spcPct val="15000"/>
            </a:spcAft>
            <a:buChar char="•"/>
          </a:pPr>
          <a:r>
            <a:rPr lang="en-US" sz="1800" kern="1200"/>
            <a:t>Strong ties</a:t>
          </a:r>
        </a:p>
      </dsp:txBody>
      <dsp:txXfrm>
        <a:off x="1398895" y="2867195"/>
        <a:ext cx="5595580" cy="2704439"/>
      </dsp:txXfrm>
    </dsp:sp>
    <dsp:sp modelId="{29781093-82B8-47F3-88B5-C25151E4D2E0}">
      <dsp:nvSpPr>
        <dsp:cNvPr id="0" name=""/>
        <dsp:cNvSpPr/>
      </dsp:nvSpPr>
      <dsp:spPr>
        <a:xfrm>
          <a:off x="0" y="2867195"/>
          <a:ext cx="1398895" cy="2704439"/>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25" tIns="267139" rIns="74025" bIns="267139" numCol="1" spcCol="1270" anchor="ctr" anchorCtr="0">
          <a:noAutofit/>
        </a:bodyPr>
        <a:lstStyle/>
        <a:p>
          <a:pPr marL="0" lvl="0" indent="0" algn="ctr" defTabSz="800100">
            <a:lnSpc>
              <a:spcPct val="90000"/>
            </a:lnSpc>
            <a:spcBef>
              <a:spcPct val="0"/>
            </a:spcBef>
            <a:spcAft>
              <a:spcPct val="35000"/>
            </a:spcAft>
            <a:buNone/>
          </a:pPr>
          <a:r>
            <a:rPr lang="en-US" sz="1800" b="1" u="sng" kern="1200" dirty="0"/>
            <a:t>Bonding</a:t>
          </a:r>
        </a:p>
      </dsp:txBody>
      <dsp:txXfrm>
        <a:off x="0" y="2867195"/>
        <a:ext cx="1398895" cy="2704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D5698-474E-4751-B788-6D65AB8F2993}">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F0178-3C03-46AC-A360-266A985FC093}">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Refers to the involvement of citizens and non-citizens in the decision making processes that directly or indirectly effect their neighborhoods and/or communities</a:t>
          </a:r>
        </a:p>
      </dsp:txBody>
      <dsp:txXfrm>
        <a:off x="678914" y="525899"/>
        <a:ext cx="4067491" cy="2525499"/>
      </dsp:txXfrm>
    </dsp:sp>
    <dsp:sp modelId="{E195DA3F-8CC2-4147-A0F6-417F326806FF}">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0AAE9-83C1-4EEE-8023-8280E8D28A7E}">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Allows various stakeholders who are not officially members of housing team opportunities to shape the decision making process   </a:t>
          </a:r>
        </a:p>
      </dsp:txBody>
      <dsp:txXfrm>
        <a:off x="5842357" y="525899"/>
        <a:ext cx="4067491" cy="2525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F4ED9-830F-4171-AF7D-D7C340FE03FA}">
      <dsp:nvSpPr>
        <dsp:cNvPr id="0" name=""/>
        <dsp:cNvSpPr/>
      </dsp:nvSpPr>
      <dsp:spPr>
        <a:xfrm>
          <a:off x="0" y="317637"/>
          <a:ext cx="6513603" cy="2031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Are residents organized and if so, what are these forms of organizations (i.e. churches, neighborhood association, community center etc.)?</a:t>
          </a:r>
        </a:p>
        <a:p>
          <a:pPr marL="114300" lvl="1" indent="-114300" algn="l" defTabSz="666750">
            <a:lnSpc>
              <a:spcPct val="90000"/>
            </a:lnSpc>
            <a:spcBef>
              <a:spcPct val="0"/>
            </a:spcBef>
            <a:spcAft>
              <a:spcPct val="15000"/>
            </a:spcAft>
            <a:buChar char="•"/>
          </a:pPr>
          <a:r>
            <a:rPr lang="en-US" sz="1500" kern="1200"/>
            <a:t>How much do we know about the residents in targeted neighborhoods? </a:t>
          </a:r>
        </a:p>
        <a:p>
          <a:pPr marL="114300" lvl="1" indent="-114300" algn="l" defTabSz="666750">
            <a:lnSpc>
              <a:spcPct val="90000"/>
            </a:lnSpc>
            <a:spcBef>
              <a:spcPct val="0"/>
            </a:spcBef>
            <a:spcAft>
              <a:spcPct val="15000"/>
            </a:spcAft>
            <a:buChar char="•"/>
          </a:pPr>
          <a:r>
            <a:rPr lang="en-US" sz="1500" kern="1200"/>
            <a:t>How will our housing plan impact neighborhood residents?</a:t>
          </a:r>
        </a:p>
        <a:p>
          <a:pPr marL="114300" lvl="1" indent="-114300" algn="l" defTabSz="666750">
            <a:lnSpc>
              <a:spcPct val="90000"/>
            </a:lnSpc>
            <a:spcBef>
              <a:spcPct val="0"/>
            </a:spcBef>
            <a:spcAft>
              <a:spcPct val="15000"/>
            </a:spcAft>
            <a:buChar char="•"/>
          </a:pPr>
          <a:r>
            <a:rPr lang="en-US" sz="1500" kern="1200"/>
            <a:t>What does the local government know about out effort?</a:t>
          </a:r>
        </a:p>
      </dsp:txBody>
      <dsp:txXfrm>
        <a:off x="0" y="317637"/>
        <a:ext cx="6513603" cy="2031750"/>
      </dsp:txXfrm>
    </dsp:sp>
    <dsp:sp modelId="{83EF9DD9-118F-420B-B5D8-710C684E9316}">
      <dsp:nvSpPr>
        <dsp:cNvPr id="0" name=""/>
        <dsp:cNvSpPr/>
      </dsp:nvSpPr>
      <dsp:spPr>
        <a:xfrm>
          <a:off x="325680" y="96237"/>
          <a:ext cx="4559522"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US" sz="1500" kern="1200"/>
            <a:t>Information </a:t>
          </a:r>
        </a:p>
      </dsp:txBody>
      <dsp:txXfrm>
        <a:off x="347296" y="117853"/>
        <a:ext cx="4516290" cy="399568"/>
      </dsp:txXfrm>
    </dsp:sp>
    <dsp:sp modelId="{AA33D5AB-4D31-4B39-88BE-E8FA99265B63}">
      <dsp:nvSpPr>
        <dsp:cNvPr id="0" name=""/>
        <dsp:cNvSpPr/>
      </dsp:nvSpPr>
      <dsp:spPr>
        <a:xfrm>
          <a:off x="0" y="2651788"/>
          <a:ext cx="6513603" cy="1748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Do residents have knowledge about the actions of our housing team?  How do we enhance this?</a:t>
          </a:r>
        </a:p>
        <a:p>
          <a:pPr marL="114300" lvl="1" indent="-114300" algn="l" defTabSz="666750">
            <a:lnSpc>
              <a:spcPct val="90000"/>
            </a:lnSpc>
            <a:spcBef>
              <a:spcPct val="0"/>
            </a:spcBef>
            <a:spcAft>
              <a:spcPct val="15000"/>
            </a:spcAft>
            <a:buChar char="•"/>
          </a:pPr>
          <a:r>
            <a:rPr lang="en-US" sz="1500" kern="1200"/>
            <a:t>How can your housing team leverage the community organizations to inform public about planning activities?</a:t>
          </a:r>
        </a:p>
        <a:p>
          <a:pPr marL="114300" lvl="1" indent="-114300" algn="l" defTabSz="666750">
            <a:lnSpc>
              <a:spcPct val="90000"/>
            </a:lnSpc>
            <a:spcBef>
              <a:spcPct val="0"/>
            </a:spcBef>
            <a:spcAft>
              <a:spcPct val="15000"/>
            </a:spcAft>
            <a:buChar char="•"/>
          </a:pPr>
          <a:r>
            <a:rPr lang="en-US" sz="1500" kern="1200"/>
            <a:t>How many residents/local gov. representatives are involved in our housing team meetings? </a:t>
          </a:r>
        </a:p>
      </dsp:txBody>
      <dsp:txXfrm>
        <a:off x="0" y="2651788"/>
        <a:ext cx="6513603" cy="1748250"/>
      </dsp:txXfrm>
    </dsp:sp>
    <dsp:sp modelId="{9A1C2502-026D-4A0C-AFB4-B545FA054CC7}">
      <dsp:nvSpPr>
        <dsp:cNvPr id="0" name=""/>
        <dsp:cNvSpPr/>
      </dsp:nvSpPr>
      <dsp:spPr>
        <a:xfrm>
          <a:off x="325680" y="2430388"/>
          <a:ext cx="4559522"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US" sz="1500" kern="1200"/>
            <a:t>Communication</a:t>
          </a:r>
        </a:p>
      </dsp:txBody>
      <dsp:txXfrm>
        <a:off x="347296" y="2452004"/>
        <a:ext cx="4516290" cy="399568"/>
      </dsp:txXfrm>
    </dsp:sp>
    <dsp:sp modelId="{0AD89098-34DD-4578-836D-C2C1D6BF404A}">
      <dsp:nvSpPr>
        <dsp:cNvPr id="0" name=""/>
        <dsp:cNvSpPr/>
      </dsp:nvSpPr>
      <dsp:spPr>
        <a:xfrm>
          <a:off x="0" y="4702438"/>
          <a:ext cx="6513603" cy="10867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12420" rIns="5055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What level of involvement does the greater community have in your housing team activities?</a:t>
          </a:r>
        </a:p>
        <a:p>
          <a:pPr marL="114300" lvl="1" indent="-114300" algn="l" defTabSz="666750">
            <a:lnSpc>
              <a:spcPct val="90000"/>
            </a:lnSpc>
            <a:spcBef>
              <a:spcPct val="0"/>
            </a:spcBef>
            <a:spcAft>
              <a:spcPct val="15000"/>
            </a:spcAft>
            <a:buChar char="•"/>
          </a:pPr>
          <a:r>
            <a:rPr lang="en-US" sz="1500" kern="1200"/>
            <a:t>What roles do community members play in housing team activities </a:t>
          </a:r>
        </a:p>
      </dsp:txBody>
      <dsp:txXfrm>
        <a:off x="0" y="4702438"/>
        <a:ext cx="6513603" cy="1086750"/>
      </dsp:txXfrm>
    </dsp:sp>
    <dsp:sp modelId="{49B7938B-8D63-4FBB-B247-B95286CD242F}">
      <dsp:nvSpPr>
        <dsp:cNvPr id="0" name=""/>
        <dsp:cNvSpPr/>
      </dsp:nvSpPr>
      <dsp:spPr>
        <a:xfrm>
          <a:off x="325680" y="4481038"/>
          <a:ext cx="4559522"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666750">
            <a:lnSpc>
              <a:spcPct val="90000"/>
            </a:lnSpc>
            <a:spcBef>
              <a:spcPct val="0"/>
            </a:spcBef>
            <a:spcAft>
              <a:spcPct val="35000"/>
            </a:spcAft>
            <a:buNone/>
          </a:pPr>
          <a:r>
            <a:rPr lang="en-US" sz="1500" kern="1200"/>
            <a:t>Engagement</a:t>
          </a:r>
        </a:p>
      </dsp:txBody>
      <dsp:txXfrm>
        <a:off x="347296" y="4502654"/>
        <a:ext cx="451629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7DE5EE-2D44-48AD-9CEA-284CCF430D62}"/>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08AA77A2-F664-4B68-88B9-772D858E1DD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DE989A7-E890-4E92-B693-9617647FE531}" type="datetimeFigureOut">
              <a:rPr lang="en-US" smtClean="0"/>
              <a:t>9/24/2019</a:t>
            </a:fld>
            <a:endParaRPr lang="en-US"/>
          </a:p>
        </p:txBody>
      </p:sp>
      <p:sp>
        <p:nvSpPr>
          <p:cNvPr id="4" name="Footer Placeholder 3">
            <a:extLst>
              <a:ext uri="{FF2B5EF4-FFF2-40B4-BE49-F238E27FC236}">
                <a16:creationId xmlns:a16="http://schemas.microsoft.com/office/drawing/2014/main" id="{AFA79E0F-4FA6-4966-93DD-7195E9A1451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238C75-CAC3-46A0-BD11-6A71C2CDBA9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B406E6E-F04F-4F19-812D-52252C3C71EE}" type="slidenum">
              <a:rPr lang="en-US" smtClean="0"/>
              <a:t>‹#›</a:t>
            </a:fld>
            <a:endParaRPr lang="en-US"/>
          </a:p>
        </p:txBody>
      </p:sp>
    </p:spTree>
    <p:extLst>
      <p:ext uri="{BB962C8B-B14F-4D97-AF65-F5344CB8AC3E}">
        <p14:creationId xmlns:p14="http://schemas.microsoft.com/office/powerpoint/2010/main" val="4149308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CC301DE-9D55-465F-9968-D96C578C4D21}" type="datetimeFigureOut">
              <a:rPr lang="en-US" smtClean="0"/>
              <a:t>9/24/2019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8F450E8-E3FC-49E2-AE8F-AE7612BB14B2}" type="slidenum">
              <a:rPr lang="en-US" smtClean="0"/>
              <a:t>‹#›</a:t>
            </a:fld>
            <a:endParaRPr lang="en-US"/>
          </a:p>
        </p:txBody>
      </p:sp>
    </p:spTree>
    <p:extLst>
      <p:ext uri="{BB962C8B-B14F-4D97-AF65-F5344CB8AC3E}">
        <p14:creationId xmlns:p14="http://schemas.microsoft.com/office/powerpoint/2010/main" val="93208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450E8-E3FC-49E2-AE8F-AE7612BB14B2}" type="slidenum">
              <a:rPr lang="en-US" smtClean="0"/>
              <a:t>1</a:t>
            </a:fld>
            <a:endParaRPr lang="en-US"/>
          </a:p>
        </p:txBody>
      </p:sp>
    </p:spTree>
    <p:extLst>
      <p:ext uri="{BB962C8B-B14F-4D97-AF65-F5344CB8AC3E}">
        <p14:creationId xmlns:p14="http://schemas.microsoft.com/office/powerpoint/2010/main" val="11472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450E8-E3FC-49E2-AE8F-AE7612BB14B2}" type="slidenum">
              <a:rPr lang="en-US" smtClean="0"/>
              <a:t>2</a:t>
            </a:fld>
            <a:endParaRPr lang="en-US"/>
          </a:p>
        </p:txBody>
      </p:sp>
    </p:spTree>
    <p:extLst>
      <p:ext uri="{BB962C8B-B14F-4D97-AF65-F5344CB8AC3E}">
        <p14:creationId xmlns:p14="http://schemas.microsoft.com/office/powerpoint/2010/main" val="276316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450E8-E3FC-49E2-AE8F-AE7612BB14B2}" type="slidenum">
              <a:rPr lang="en-US" smtClean="0"/>
              <a:t>3</a:t>
            </a:fld>
            <a:endParaRPr lang="en-US"/>
          </a:p>
        </p:txBody>
      </p:sp>
    </p:spTree>
    <p:extLst>
      <p:ext uri="{BB962C8B-B14F-4D97-AF65-F5344CB8AC3E}">
        <p14:creationId xmlns:p14="http://schemas.microsoft.com/office/powerpoint/2010/main" val="174304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450E8-E3FC-49E2-AE8F-AE7612BB14B2}" type="slidenum">
              <a:rPr lang="en-US" smtClean="0"/>
              <a:t>25</a:t>
            </a:fld>
            <a:endParaRPr lang="en-US"/>
          </a:p>
        </p:txBody>
      </p:sp>
    </p:spTree>
    <p:extLst>
      <p:ext uri="{BB962C8B-B14F-4D97-AF65-F5344CB8AC3E}">
        <p14:creationId xmlns:p14="http://schemas.microsoft.com/office/powerpoint/2010/main" val="149280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CDC8-CB3E-4EE5-9D6C-485C99258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EEC1E-C25A-4AEC-BAD0-6BD542EF1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47591C-4740-46F2-9F98-80099C3C2575}"/>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94516DF0-EFDD-49F7-B234-7B92D31E1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1169E-2F42-464D-B089-7E6506C86901}"/>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145376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064-9BD7-4D0B-B885-4074BFD3B0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981744-281F-4FE4-81BB-773CEF46B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C99C-3E92-412D-849F-1759995A72E5}"/>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11A5F9F0-5ED9-49A2-BD60-2CBC8722E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F91B0-5E6E-475C-87AF-008C0135776A}"/>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384697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9E724-C57D-4702-819F-A4D7890AE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CB326-FB8A-46D4-93C0-674CE7390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EB734-E929-4D57-AACA-3FD7CE0BED62}"/>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BDE5EA92-A9CB-442A-A4BE-200D432D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08A1D-8232-4123-BC47-20EE1E98A992}"/>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36861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90D9-DCD3-4455-9CC3-7870C204D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D2252-E289-4803-99E6-E1A3B9182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D0EDC-FB06-445D-8E6C-E1C41A22AA54}"/>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8BADD1DC-2517-4170-8B4A-0CAF376C2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60BD1-6B9A-4E0D-99B3-82EC245BFF29}"/>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138808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8BED-5E71-45CB-8DBA-59F7E98AE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1460AF-DDF1-464E-AF29-6B337C70B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9FF68-4169-46E4-B8D6-F0176FBD4CBE}"/>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003E48B4-D6C7-4333-8D5A-7BF6E58B8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33409-4131-46DC-97AE-5AC5DBB22BA0}"/>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30767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9BB1-7AFF-4D4A-9EF4-D23665D02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45BAF-4885-4F17-83E6-4B132F336D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EEB44E-C46B-4C62-A23C-9B8CF3D50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09F67C-C091-4ED6-A6D7-DD35F1564BD2}"/>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6" name="Footer Placeholder 5">
            <a:extLst>
              <a:ext uri="{FF2B5EF4-FFF2-40B4-BE49-F238E27FC236}">
                <a16:creationId xmlns:a16="http://schemas.microsoft.com/office/drawing/2014/main" id="{2D6430BB-8718-4D77-871A-2E058518A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38B78-FA06-4DBF-8417-49B261FF8973}"/>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10773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CDC-7398-4128-986B-DDA262B4F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14830D-CC73-4614-B13B-3510A0F36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EA9C66-007C-4509-8C52-62156D5EE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6AAE4-3EEE-4D50-BAC3-B1F128B79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118B4-7A46-49AF-BCAE-1E6278AF0D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E4B7A-0D7C-4F7E-897B-40DDB61E63FA}"/>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8" name="Footer Placeholder 7">
            <a:extLst>
              <a:ext uri="{FF2B5EF4-FFF2-40B4-BE49-F238E27FC236}">
                <a16:creationId xmlns:a16="http://schemas.microsoft.com/office/drawing/2014/main" id="{07A6C439-BCAF-4BD6-85B5-FF26A9E27E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8E95F-6FFA-4941-B514-28ED0235E8C7}"/>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200838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AC16-C028-4CB1-8401-B57AB70AD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912CE7-9445-4C46-8C0D-BA1C05FEDB69}"/>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4" name="Footer Placeholder 3">
            <a:extLst>
              <a:ext uri="{FF2B5EF4-FFF2-40B4-BE49-F238E27FC236}">
                <a16:creationId xmlns:a16="http://schemas.microsoft.com/office/drawing/2014/main" id="{737AAD8A-08E8-4B7F-AB95-64306B709F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A18A5-72DE-4146-829E-7CBB4657E3D8}"/>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217401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E5126-1890-45BF-BD51-2C7735A3ED5A}"/>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3" name="Footer Placeholder 2">
            <a:extLst>
              <a:ext uri="{FF2B5EF4-FFF2-40B4-BE49-F238E27FC236}">
                <a16:creationId xmlns:a16="http://schemas.microsoft.com/office/drawing/2014/main" id="{0599F3E4-2418-4B4A-8786-8E60469492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D42806-A660-496F-863E-AC8260EAD4E9}"/>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140409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7E84-E596-4E16-862A-866782613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50C7FF-A5B9-4A90-931C-B9C8A2EEA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5870C-D1D8-4EA8-B185-B5687ADCE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4174B-EBA8-4AB5-8475-FCB0817A99CD}"/>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6" name="Footer Placeholder 5">
            <a:extLst>
              <a:ext uri="{FF2B5EF4-FFF2-40B4-BE49-F238E27FC236}">
                <a16:creationId xmlns:a16="http://schemas.microsoft.com/office/drawing/2014/main" id="{89AB1F5E-3988-4CB0-BBE5-54854E4F1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8AC5F-AF77-41C4-91E4-5DB86AC6EC85}"/>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19966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8212-BFA8-473C-9843-186F4E35A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0AA62-F1C4-471B-912E-7DDCB5412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B1CB4-4496-4ADF-9F1F-DA7695685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D5C78-1D4C-4835-96CB-C77AD3B74254}"/>
              </a:ext>
            </a:extLst>
          </p:cNvPr>
          <p:cNvSpPr>
            <a:spLocks noGrp="1"/>
          </p:cNvSpPr>
          <p:nvPr>
            <p:ph type="dt" sz="half" idx="10"/>
          </p:nvPr>
        </p:nvSpPr>
        <p:spPr/>
        <p:txBody>
          <a:bodyPr/>
          <a:lstStyle/>
          <a:p>
            <a:fld id="{52A5D178-5CFC-4CD8-985E-DE39054F2EAD}" type="datetimeFigureOut">
              <a:rPr lang="en-US" smtClean="0"/>
              <a:t>9/24/2019</a:t>
            </a:fld>
            <a:endParaRPr lang="en-US"/>
          </a:p>
        </p:txBody>
      </p:sp>
      <p:sp>
        <p:nvSpPr>
          <p:cNvPr id="6" name="Footer Placeholder 5">
            <a:extLst>
              <a:ext uri="{FF2B5EF4-FFF2-40B4-BE49-F238E27FC236}">
                <a16:creationId xmlns:a16="http://schemas.microsoft.com/office/drawing/2014/main" id="{8010C29A-1BCA-4682-BC2F-BBD5E1166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80B0D-B2C7-46A3-9EB6-8DE95AE39F3E}"/>
              </a:ext>
            </a:extLst>
          </p:cNvPr>
          <p:cNvSpPr>
            <a:spLocks noGrp="1"/>
          </p:cNvSpPr>
          <p:nvPr>
            <p:ph type="sldNum" sz="quarter" idx="12"/>
          </p:nvPr>
        </p:nvSpPr>
        <p:spPr/>
        <p:txBody>
          <a:bodyPr/>
          <a:lstStyle/>
          <a:p>
            <a:fld id="{498D268B-6A55-44B7-9AD2-A5B81CD53F42}" type="slidenum">
              <a:rPr lang="en-US" smtClean="0"/>
              <a:t>‹#›</a:t>
            </a:fld>
            <a:endParaRPr lang="en-US"/>
          </a:p>
        </p:txBody>
      </p:sp>
    </p:spTree>
    <p:extLst>
      <p:ext uri="{BB962C8B-B14F-4D97-AF65-F5344CB8AC3E}">
        <p14:creationId xmlns:p14="http://schemas.microsoft.com/office/powerpoint/2010/main" val="97564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12456-D4F4-4359-98DF-0E12E6403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BC9F3-D930-48FA-92B4-77C05981F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E16B6-3290-4EF6-9D49-822E08F00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5D178-5CFC-4CD8-985E-DE39054F2EAD}" type="datetimeFigureOut">
              <a:rPr lang="en-US" smtClean="0"/>
              <a:t>9/24/2019</a:t>
            </a:fld>
            <a:endParaRPr lang="en-US"/>
          </a:p>
        </p:txBody>
      </p:sp>
      <p:sp>
        <p:nvSpPr>
          <p:cNvPr id="5" name="Footer Placeholder 4">
            <a:extLst>
              <a:ext uri="{FF2B5EF4-FFF2-40B4-BE49-F238E27FC236}">
                <a16:creationId xmlns:a16="http://schemas.microsoft.com/office/drawing/2014/main" id="{A32CF4DB-D92D-48AF-B7D1-BF4B066EC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4043E-9084-4DC6-974F-863038FD9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268B-6A55-44B7-9AD2-A5B81CD53F42}" type="slidenum">
              <a:rPr lang="en-US" smtClean="0"/>
              <a:t>‹#›</a:t>
            </a:fld>
            <a:endParaRPr lang="en-US"/>
          </a:p>
        </p:txBody>
      </p:sp>
    </p:spTree>
    <p:extLst>
      <p:ext uri="{BB962C8B-B14F-4D97-AF65-F5344CB8AC3E}">
        <p14:creationId xmlns:p14="http://schemas.microsoft.com/office/powerpoint/2010/main" val="249209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733A8B-27BF-4CC8-B48F-7591A642F8B2}"/>
              </a:ext>
            </a:extLst>
          </p:cNvPr>
          <p:cNvSpPr>
            <a:spLocks noGrp="1"/>
          </p:cNvSpPr>
          <p:nvPr>
            <p:ph type="ctrTitle"/>
          </p:nvPr>
        </p:nvSpPr>
        <p:spPr>
          <a:xfrm>
            <a:off x="1158240" y="1122363"/>
            <a:ext cx="6339840" cy="2387600"/>
          </a:xfrm>
        </p:spPr>
        <p:txBody>
          <a:bodyPr>
            <a:normAutofit/>
          </a:bodyPr>
          <a:lstStyle/>
          <a:p>
            <a:pPr algn="l"/>
            <a:r>
              <a:rPr lang="en-US" sz="4600" b="1" dirty="0">
                <a:solidFill>
                  <a:schemeClr val="tx1">
                    <a:lumMod val="85000"/>
                    <a:lumOff val="15000"/>
                  </a:schemeClr>
                </a:solidFill>
              </a:rPr>
              <a:t>Community Mobilization: Garnering public support for your housing plan</a:t>
            </a:r>
          </a:p>
        </p:txBody>
      </p:sp>
      <p:sp>
        <p:nvSpPr>
          <p:cNvPr id="3" name="Subtitle 2">
            <a:extLst>
              <a:ext uri="{FF2B5EF4-FFF2-40B4-BE49-F238E27FC236}">
                <a16:creationId xmlns:a16="http://schemas.microsoft.com/office/drawing/2014/main" id="{CEF544D3-DC6F-4BE9-AFAA-F75A793E9398}"/>
              </a:ext>
            </a:extLst>
          </p:cNvPr>
          <p:cNvSpPr>
            <a:spLocks noGrp="1"/>
          </p:cNvSpPr>
          <p:nvPr>
            <p:ph type="subTitle" idx="1"/>
          </p:nvPr>
        </p:nvSpPr>
        <p:spPr>
          <a:xfrm>
            <a:off x="1158240" y="4700588"/>
            <a:ext cx="5252288" cy="1655762"/>
          </a:xfrm>
        </p:spPr>
        <p:txBody>
          <a:bodyPr>
            <a:normAutofit/>
          </a:bodyPr>
          <a:lstStyle/>
          <a:p>
            <a:pPr algn="l"/>
            <a:r>
              <a:rPr lang="en-US" dirty="0">
                <a:solidFill>
                  <a:schemeClr val="tx1">
                    <a:lumMod val="85000"/>
                    <a:lumOff val="15000"/>
                  </a:schemeClr>
                </a:solidFill>
              </a:rPr>
              <a:t>Prepared for 2019 GICH Fall Retreat</a:t>
            </a:r>
          </a:p>
          <a:p>
            <a:pPr algn="l"/>
            <a:r>
              <a:rPr lang="en-US" dirty="0">
                <a:solidFill>
                  <a:schemeClr val="tx1">
                    <a:lumMod val="85000"/>
                    <a:lumOff val="15000"/>
                  </a:schemeClr>
                </a:solidFill>
              </a:rPr>
              <a:t>Jermaine Durham</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87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06DD93-AF3D-4C51-AA0D-01299FA54AF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dirty="0">
                <a:solidFill>
                  <a:schemeClr val="tx1"/>
                </a:solidFill>
                <a:latin typeface="+mj-lt"/>
                <a:ea typeface="+mj-ea"/>
                <a:cs typeface="+mj-cs"/>
              </a:rPr>
              <a:t>Understanding Social Capital</a:t>
            </a:r>
          </a:p>
        </p:txBody>
      </p:sp>
      <p:sp>
        <p:nvSpPr>
          <p:cNvPr id="3" name="Text Placeholder 2">
            <a:extLst>
              <a:ext uri="{FF2B5EF4-FFF2-40B4-BE49-F238E27FC236}">
                <a16:creationId xmlns:a16="http://schemas.microsoft.com/office/drawing/2014/main" id="{CEC161C1-8330-4FEC-A17D-DF1BDDF866C3}"/>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2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38200" y="811161"/>
            <a:ext cx="3335594" cy="5403370"/>
          </a:xfrm>
        </p:spPr>
        <p:txBody>
          <a:bodyPr>
            <a:normAutofit/>
          </a:bodyPr>
          <a:lstStyle/>
          <a:p>
            <a:r>
              <a:rPr lang="en-US" dirty="0">
                <a:solidFill>
                  <a:srgbClr val="FFFFFF"/>
                </a:solidFill>
              </a:rPr>
              <a:t>What is social capital?</a:t>
            </a: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1F13AD0D-CB30-4A05-BD63-E4FFA2A3AE7E}"/>
              </a:ext>
            </a:extLst>
          </p:cNvPr>
          <p:cNvGraphicFramePr>
            <a:graphicFrameLocks noGrp="1"/>
          </p:cNvGraphicFramePr>
          <p:nvPr>
            <p:ph idx="1"/>
            <p:extLst>
              <p:ext uri="{D42A27DB-BD31-4B8C-83A1-F6EECF244321}">
                <p14:modId xmlns:p14="http://schemas.microsoft.com/office/powerpoint/2010/main" val="2685519552"/>
              </p:ext>
            </p:extLst>
          </p:nvPr>
        </p:nvGraphicFramePr>
        <p:xfrm>
          <a:off x="4796367" y="0"/>
          <a:ext cx="739563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66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ecidí emprender: Estrategias de marketing para emprendedores con ..."/>
          <p:cNvPicPr>
            <a:picLocks noGrp="1" noChangeAspect="1"/>
          </p:cNvPicPr>
          <p:nvPr>
            <p:ph sz="half" idx="2"/>
          </p:nvPr>
        </p:nvPicPr>
        <p:blipFill rotWithShape="1">
          <a:blip r:embed="rId2">
            <a:alphaModFix/>
            <a:extLst/>
          </a:blip>
          <a:srcRect t="13840" r="2" b="2424"/>
          <a:stretch/>
        </p:blipFill>
        <p:spPr>
          <a:xfrm>
            <a:off x="6083786" y="-168318"/>
            <a:ext cx="6261330" cy="3932313"/>
          </a:xfrm>
          <a:prstGeom prst="rect">
            <a:avLst/>
          </a:prstGeom>
          <a:effectLst>
            <a:softEdge rad="533400"/>
          </a:effectLst>
        </p:spPr>
      </p:pic>
      <p:pic>
        <p:nvPicPr>
          <p:cNvPr id="6" name="Picture 5"/>
          <p:cNvPicPr>
            <a:picLocks noChangeAspect="1"/>
          </p:cNvPicPr>
          <p:nvPr/>
        </p:nvPicPr>
        <p:blipFill rotWithShape="1">
          <a:blip r:embed="rId3"/>
          <a:srcRect l="816"/>
          <a:stretch/>
        </p:blipFill>
        <p:spPr>
          <a:xfrm>
            <a:off x="6089904" y="2487168"/>
            <a:ext cx="6263640" cy="4215384"/>
          </a:xfrm>
          <a:prstGeom prst="rect">
            <a:avLst/>
          </a:prstGeom>
          <a:effectLst>
            <a:softEdge rad="533400"/>
          </a:effectLst>
        </p:spPr>
      </p:pic>
      <p:pic>
        <p:nvPicPr>
          <p:cNvPr id="11" name="Picture 1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vert="horz" lIns="91440" tIns="45720" rIns="91440" bIns="45720" rtlCol="0" anchor="ctr">
            <a:normAutofit/>
          </a:bodyPr>
          <a:lstStyle/>
          <a:p>
            <a:r>
              <a:rPr lang="en-US" sz="4000" kern="1200" dirty="0">
                <a:solidFill>
                  <a:srgbClr val="000000"/>
                </a:solidFill>
                <a:latin typeface="+mj-lt"/>
                <a:ea typeface="+mj-ea"/>
                <a:cs typeface="+mj-cs"/>
              </a:rPr>
              <a:t>Social capital</a:t>
            </a:r>
          </a:p>
        </p:txBody>
      </p:sp>
      <p:sp>
        <p:nvSpPr>
          <p:cNvPr id="3" name="Content Placeholder 2"/>
          <p:cNvSpPr>
            <a:spLocks noGrp="1"/>
          </p:cNvSpPr>
          <p:nvPr>
            <p:ph sz="half" idx="1"/>
          </p:nvPr>
        </p:nvSpPr>
        <p:spPr>
          <a:xfrm>
            <a:off x="225287" y="2272142"/>
            <a:ext cx="6069496" cy="4430409"/>
          </a:xfrm>
        </p:spPr>
        <p:txBody>
          <a:bodyPr vert="horz" lIns="91440" tIns="45720" rIns="91440" bIns="45720" rtlCol="0" anchor="ctr">
            <a:normAutofit/>
          </a:bodyPr>
          <a:lstStyle/>
          <a:p>
            <a:r>
              <a:rPr lang="en-US" dirty="0">
                <a:solidFill>
                  <a:srgbClr val="000000"/>
                </a:solidFill>
              </a:rPr>
              <a:t>Unlike other forms of capital, social capital has an inherently </a:t>
            </a:r>
            <a:r>
              <a:rPr lang="en-US" u="sng" dirty="0">
                <a:solidFill>
                  <a:srgbClr val="000000"/>
                </a:solidFill>
              </a:rPr>
              <a:t>expansionary </a:t>
            </a:r>
            <a:r>
              <a:rPr lang="en-US" dirty="0">
                <a:solidFill>
                  <a:srgbClr val="000000"/>
                </a:solidFill>
              </a:rPr>
              <a:t>dynamic, growing the more that it is used.</a:t>
            </a:r>
          </a:p>
          <a:p>
            <a:r>
              <a:rPr lang="en-US" dirty="0">
                <a:solidFill>
                  <a:srgbClr val="000000"/>
                </a:solidFill>
              </a:rPr>
              <a:t>Successful social capital transactions build trust and a foundation of </a:t>
            </a:r>
            <a:r>
              <a:rPr lang="en-US" b="1" dirty="0">
                <a:solidFill>
                  <a:srgbClr val="000000"/>
                </a:solidFill>
              </a:rPr>
              <a:t>reciprocity</a:t>
            </a:r>
            <a:r>
              <a:rPr lang="en-US" dirty="0">
                <a:solidFill>
                  <a:srgbClr val="000000"/>
                </a:solidFill>
              </a:rPr>
              <a:t> that leads to further transactions. </a:t>
            </a:r>
          </a:p>
        </p:txBody>
      </p:sp>
    </p:spTree>
    <p:extLst>
      <p:ext uri="{BB962C8B-B14F-4D97-AF65-F5344CB8AC3E}">
        <p14:creationId xmlns:p14="http://schemas.microsoft.com/office/powerpoint/2010/main" val="102998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dirty="0">
                <a:solidFill>
                  <a:srgbClr val="FFFFFF"/>
                </a:solidFill>
              </a:rPr>
              <a:t>Types of social capital</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F17A32BF-86FF-4242-B5A7-9FE6FA826526}"/>
              </a:ext>
            </a:extLst>
          </p:cNvPr>
          <p:cNvGraphicFramePr>
            <a:graphicFrameLocks noGrp="1"/>
          </p:cNvGraphicFramePr>
          <p:nvPr>
            <p:ph idx="1"/>
            <p:extLst>
              <p:ext uri="{D42A27DB-BD31-4B8C-83A1-F6EECF244321}">
                <p14:modId xmlns:p14="http://schemas.microsoft.com/office/powerpoint/2010/main" val="4063004388"/>
              </p:ext>
            </p:extLst>
          </p:nvPr>
        </p:nvGraphicFramePr>
        <p:xfrm>
          <a:off x="5011994" y="642938"/>
          <a:ext cx="6994476"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46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26259-C320-4566-BFB1-F23082AE4591}"/>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5100" kern="1200" dirty="0">
                <a:solidFill>
                  <a:schemeClr val="tx1"/>
                </a:solidFill>
                <a:latin typeface="+mj-lt"/>
                <a:ea typeface="+mj-ea"/>
                <a:cs typeface="+mj-cs"/>
              </a:rPr>
              <a:t>Public Participation &amp; Community Mobilization</a:t>
            </a:r>
          </a:p>
        </p:txBody>
      </p:sp>
      <p:sp>
        <p:nvSpPr>
          <p:cNvPr id="3" name="Text Placeholder 2">
            <a:extLst>
              <a:ext uri="{FF2B5EF4-FFF2-40B4-BE49-F238E27FC236}">
                <a16:creationId xmlns:a16="http://schemas.microsoft.com/office/drawing/2014/main" id="{295B7F5C-14A3-4DC7-9745-F9A24F3A13DD}"/>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2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6A6621-1B29-4C4A-AA9D-78D66FA3FFC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Public Participation vs. Outcomes</a:t>
            </a:r>
          </a:p>
        </p:txBody>
      </p:sp>
      <p:sp>
        <p:nvSpPr>
          <p:cNvPr id="3" name="Content Placeholder 2">
            <a:extLst>
              <a:ext uri="{FF2B5EF4-FFF2-40B4-BE49-F238E27FC236}">
                <a16:creationId xmlns:a16="http://schemas.microsoft.com/office/drawing/2014/main" id="{86B43A9A-1D84-49A6-9213-C70BCAF652E9}"/>
              </a:ext>
            </a:extLst>
          </p:cNvPr>
          <p:cNvSpPr>
            <a:spLocks noGrp="1"/>
          </p:cNvSpPr>
          <p:nvPr>
            <p:ph idx="1"/>
          </p:nvPr>
        </p:nvSpPr>
        <p:spPr>
          <a:xfrm>
            <a:off x="5917632" y="112542"/>
            <a:ext cx="6082110" cy="6583680"/>
          </a:xfrm>
        </p:spPr>
        <p:txBody>
          <a:bodyPr anchor="ctr">
            <a:normAutofit/>
          </a:bodyPr>
          <a:lstStyle/>
          <a:p>
            <a:r>
              <a:rPr lang="en-US" sz="2400" u="sng" dirty="0">
                <a:solidFill>
                  <a:srgbClr val="000000"/>
                </a:solidFill>
              </a:rPr>
              <a:t>Public participation argument</a:t>
            </a:r>
            <a:r>
              <a:rPr lang="en-US" sz="2400" dirty="0">
                <a:solidFill>
                  <a:srgbClr val="000000"/>
                </a:solidFill>
              </a:rPr>
              <a:t>: The experience of participating in solving local issues will build capacity of residents, making future problem solving more effective</a:t>
            </a:r>
          </a:p>
          <a:p>
            <a:endParaRPr lang="en-US" sz="2400" dirty="0">
              <a:solidFill>
                <a:srgbClr val="000000"/>
              </a:solidFill>
            </a:endParaRPr>
          </a:p>
          <a:p>
            <a:r>
              <a:rPr lang="en-US" sz="2400" u="sng" dirty="0">
                <a:solidFill>
                  <a:srgbClr val="000000"/>
                </a:solidFill>
              </a:rPr>
              <a:t>Outcome argument</a:t>
            </a:r>
            <a:r>
              <a:rPr lang="en-US" sz="2400" dirty="0">
                <a:solidFill>
                  <a:srgbClr val="000000"/>
                </a:solidFill>
              </a:rPr>
              <a:t>:  Public participation is merely a means to an end and the ultimate goal of community development is to improve quality of life</a:t>
            </a:r>
          </a:p>
          <a:p>
            <a:endParaRPr lang="en-US" sz="2400" dirty="0">
              <a:solidFill>
                <a:srgbClr val="000000"/>
              </a:solidFill>
            </a:endParaRPr>
          </a:p>
          <a:p>
            <a:r>
              <a:rPr lang="en-US" sz="2400" dirty="0">
                <a:solidFill>
                  <a:srgbClr val="000000"/>
                </a:solidFill>
              </a:rPr>
              <a:t>GICH teams are involved in both these aspects of community development and must work to enhance both to maximize effectiveness</a:t>
            </a:r>
          </a:p>
        </p:txBody>
      </p:sp>
    </p:spTree>
    <p:extLst>
      <p:ext uri="{BB962C8B-B14F-4D97-AF65-F5344CB8AC3E}">
        <p14:creationId xmlns:p14="http://schemas.microsoft.com/office/powerpoint/2010/main" val="28929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4D492E-8FC2-42CB-BE63-DB9FFC5BD987}"/>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Defining Public Participation</a:t>
            </a:r>
          </a:p>
        </p:txBody>
      </p:sp>
      <p:graphicFrame>
        <p:nvGraphicFramePr>
          <p:cNvPr id="5" name="Content Placeholder 2">
            <a:extLst>
              <a:ext uri="{FF2B5EF4-FFF2-40B4-BE49-F238E27FC236}">
                <a16:creationId xmlns:a16="http://schemas.microsoft.com/office/drawing/2014/main" id="{03D9EA6E-3259-4CD4-B25E-79AED41EDB53}"/>
              </a:ext>
            </a:extLst>
          </p:cNvPr>
          <p:cNvGraphicFramePr>
            <a:graphicFrameLocks noGrp="1"/>
          </p:cNvGraphicFramePr>
          <p:nvPr>
            <p:ph idx="1"/>
            <p:extLst>
              <p:ext uri="{D42A27DB-BD31-4B8C-83A1-F6EECF244321}">
                <p14:modId xmlns:p14="http://schemas.microsoft.com/office/powerpoint/2010/main" val="414210547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60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080BC-23D1-4D75-976D-3013964E20D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Ladder of Participation</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a ladder participation Green and Haines">
            <a:extLst>
              <a:ext uri="{FF2B5EF4-FFF2-40B4-BE49-F238E27FC236}">
                <a16:creationId xmlns:a16="http://schemas.microsoft.com/office/drawing/2014/main" id="{2BA573BD-AE50-4AAE-8DDF-F336ACA533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590371"/>
            <a:ext cx="6553545" cy="56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7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C7F64-7974-4541-9BEE-921F216F93C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Community Mobilization</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848E10AB-1810-4787-8AE6-366C698E86C9}"/>
              </a:ext>
            </a:extLst>
          </p:cNvPr>
          <p:cNvSpPr>
            <a:spLocks noGrp="1"/>
          </p:cNvSpPr>
          <p:nvPr>
            <p:ph idx="1"/>
          </p:nvPr>
        </p:nvSpPr>
        <p:spPr>
          <a:xfrm>
            <a:off x="4849198" y="516835"/>
            <a:ext cx="7021238" cy="6668938"/>
          </a:xfrm>
        </p:spPr>
        <p:txBody>
          <a:bodyPr anchor="ctr">
            <a:normAutofit/>
          </a:bodyPr>
          <a:lstStyle/>
          <a:p>
            <a:r>
              <a:rPr lang="en-US" sz="2000" dirty="0"/>
              <a:t>Involves community residents taking direct action to protest or support local projects, policies, or programs. Gets people involved directly in community problem solving</a:t>
            </a:r>
          </a:p>
          <a:p>
            <a:pPr marL="0" indent="0">
              <a:buNone/>
            </a:pPr>
            <a:endParaRPr lang="en-US" sz="2000" u="sng" dirty="0"/>
          </a:p>
          <a:p>
            <a:r>
              <a:rPr lang="en-US" sz="2000" dirty="0"/>
              <a:t>Community mobilization is essentially a process for reaching out to different sectors of a community and creating partnerships in order to focus on, and ultimately address community problems</a:t>
            </a:r>
          </a:p>
          <a:p>
            <a:pPr marL="0" indent="0">
              <a:buNone/>
            </a:pPr>
            <a:endParaRPr lang="en-US" sz="2000" dirty="0"/>
          </a:p>
          <a:p>
            <a:r>
              <a:rPr lang="en-US" sz="2000" dirty="0"/>
              <a:t>Identifying the capacities of residents, organizations and institutions</a:t>
            </a:r>
          </a:p>
          <a:p>
            <a:pPr lvl="1"/>
            <a:r>
              <a:rPr lang="en-US" sz="2000" dirty="0"/>
              <a:t>All people have the capacity to contribute. Do not overlook youth, seniors, people with disabilities</a:t>
            </a:r>
          </a:p>
          <a:p>
            <a:r>
              <a:rPr lang="en-US" sz="2000" dirty="0"/>
              <a:t>Associations and organizations can facilitate mobilization</a:t>
            </a:r>
          </a:p>
          <a:p>
            <a:pPr marL="0" indent="0">
              <a:buNone/>
            </a:pPr>
            <a:endParaRPr lang="en-US" sz="2000" dirty="0"/>
          </a:p>
          <a:p>
            <a:r>
              <a:rPr lang="en-US" sz="2000" dirty="0"/>
              <a:t>Relationship building to implement goals</a:t>
            </a:r>
          </a:p>
          <a:p>
            <a:endParaRPr lang="en-US" sz="2000" dirty="0"/>
          </a:p>
          <a:p>
            <a:endParaRPr lang="en-US" sz="2000" dirty="0"/>
          </a:p>
          <a:p>
            <a:endParaRPr lang="en-US" sz="2000" dirty="0"/>
          </a:p>
        </p:txBody>
      </p:sp>
    </p:spTree>
    <p:extLst>
      <p:ext uri="{BB962C8B-B14F-4D97-AF65-F5344CB8AC3E}">
        <p14:creationId xmlns:p14="http://schemas.microsoft.com/office/powerpoint/2010/main" val="145332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8A90-897A-4A6A-9E02-F4C6F8D73346}"/>
              </a:ext>
            </a:extLst>
          </p:cNvPr>
          <p:cNvSpPr>
            <a:spLocks noGrp="1"/>
          </p:cNvSpPr>
          <p:nvPr>
            <p:ph type="title"/>
          </p:nvPr>
        </p:nvSpPr>
        <p:spPr>
          <a:xfrm>
            <a:off x="1136428" y="627564"/>
            <a:ext cx="7474172" cy="1325563"/>
          </a:xfrm>
        </p:spPr>
        <p:txBody>
          <a:bodyPr>
            <a:normAutofit/>
          </a:bodyPr>
          <a:lstStyle/>
          <a:p>
            <a:r>
              <a:rPr lang="en-US" dirty="0"/>
              <a:t>Benefits of public participation &amp; mobilization</a:t>
            </a:r>
          </a:p>
        </p:txBody>
      </p:sp>
      <p:sp>
        <p:nvSpPr>
          <p:cNvPr id="3" name="Content Placeholder 2">
            <a:extLst>
              <a:ext uri="{FF2B5EF4-FFF2-40B4-BE49-F238E27FC236}">
                <a16:creationId xmlns:a16="http://schemas.microsoft.com/office/drawing/2014/main" id="{26C16B9C-6E0B-4708-9BC3-A7615571FEF9}"/>
              </a:ext>
            </a:extLst>
          </p:cNvPr>
          <p:cNvSpPr>
            <a:spLocks noGrp="1"/>
          </p:cNvSpPr>
          <p:nvPr>
            <p:ph idx="1"/>
          </p:nvPr>
        </p:nvSpPr>
        <p:spPr>
          <a:xfrm>
            <a:off x="309489" y="2278173"/>
            <a:ext cx="8301111" cy="4192965"/>
          </a:xfrm>
        </p:spPr>
        <p:txBody>
          <a:bodyPr anchor="ctr">
            <a:normAutofit/>
          </a:bodyPr>
          <a:lstStyle/>
          <a:p>
            <a:r>
              <a:rPr lang="en-US" sz="1700" dirty="0"/>
              <a:t>Reflects the democratic principles that our society is built upon</a:t>
            </a:r>
          </a:p>
          <a:p>
            <a:r>
              <a:rPr lang="en-US" sz="1700" dirty="0"/>
              <a:t>Enhances social capital among GICH team and other groups is the community</a:t>
            </a:r>
          </a:p>
          <a:p>
            <a:r>
              <a:rPr lang="en-US" sz="1700" dirty="0"/>
              <a:t>Helps build capacity of local residents</a:t>
            </a:r>
          </a:p>
          <a:p>
            <a:r>
              <a:rPr lang="en-US" sz="1700" dirty="0"/>
              <a:t>Residents become more knowledgeable about issues and planning process </a:t>
            </a:r>
          </a:p>
          <a:p>
            <a:r>
              <a:rPr lang="en-US" sz="1700" dirty="0"/>
              <a:t>Inclusiveness allows residents to weigh in on how housing teams perceive neighborhood problems</a:t>
            </a:r>
          </a:p>
          <a:p>
            <a:r>
              <a:rPr lang="en-US" sz="1700" dirty="0"/>
              <a:t>Residents/government officials are more likely to support housing initiative that includes their buy-in.  </a:t>
            </a:r>
          </a:p>
          <a:p>
            <a:r>
              <a:rPr lang="en-US" sz="1700" dirty="0"/>
              <a:t>Plans without public support can isolate local residents and/or local government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C46E5C4A-4073-46F9-A169-90DDC8AB6B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2587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97B15-59CA-4799-8A23-7BEB927D608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Outline</a:t>
            </a:r>
          </a:p>
        </p:txBody>
      </p:sp>
      <p:cxnSp>
        <p:nvCxnSpPr>
          <p:cNvPr id="19"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9B1942-3107-4AFF-9AA9-E32761DFB245}"/>
              </a:ext>
            </a:extLst>
          </p:cNvPr>
          <p:cNvSpPr>
            <a:spLocks noGrp="1"/>
          </p:cNvSpPr>
          <p:nvPr>
            <p:ph idx="1"/>
          </p:nvPr>
        </p:nvSpPr>
        <p:spPr>
          <a:xfrm>
            <a:off x="4976031" y="963877"/>
            <a:ext cx="6377769" cy="4930246"/>
          </a:xfrm>
        </p:spPr>
        <p:txBody>
          <a:bodyPr anchor="ctr">
            <a:normAutofit/>
          </a:bodyPr>
          <a:lstStyle/>
          <a:p>
            <a:r>
              <a:rPr lang="en-US" sz="2400" dirty="0"/>
              <a:t>The Community Development Process</a:t>
            </a:r>
          </a:p>
          <a:p>
            <a:r>
              <a:rPr lang="en-US" sz="2400" dirty="0"/>
              <a:t>Understanding Social Capital</a:t>
            </a:r>
          </a:p>
          <a:p>
            <a:r>
              <a:rPr lang="en-US" sz="2400" dirty="0"/>
              <a:t>Public Participation and Community Mobilization</a:t>
            </a:r>
          </a:p>
          <a:p>
            <a:r>
              <a:rPr lang="en-US" sz="2400" dirty="0"/>
              <a:t>Strategies to Enhance Participation &amp; Mobilization</a:t>
            </a:r>
          </a:p>
          <a:p>
            <a:r>
              <a:rPr lang="en-US" sz="2400" dirty="0"/>
              <a:t>Conclusion</a:t>
            </a:r>
          </a:p>
          <a:p>
            <a:endParaRPr lang="en-US" sz="2400" dirty="0"/>
          </a:p>
          <a:p>
            <a:endParaRPr lang="en-US" sz="2400" dirty="0"/>
          </a:p>
        </p:txBody>
      </p:sp>
    </p:spTree>
    <p:extLst>
      <p:ext uri="{BB962C8B-B14F-4D97-AF65-F5344CB8AC3E}">
        <p14:creationId xmlns:p14="http://schemas.microsoft.com/office/powerpoint/2010/main" val="46491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88608E-425A-419A-A4AF-A64685471A78}"/>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Challenges to Public Participation &amp; Mobilization </a:t>
            </a:r>
          </a:p>
        </p:txBody>
      </p:sp>
      <p:sp>
        <p:nvSpPr>
          <p:cNvPr id="3" name="Content Placeholder 2">
            <a:extLst>
              <a:ext uri="{FF2B5EF4-FFF2-40B4-BE49-F238E27FC236}">
                <a16:creationId xmlns:a16="http://schemas.microsoft.com/office/drawing/2014/main" id="{6721A91F-CC30-447E-9739-F52BD2BB81EC}"/>
              </a:ext>
            </a:extLst>
          </p:cNvPr>
          <p:cNvSpPr>
            <a:spLocks noGrp="1"/>
          </p:cNvSpPr>
          <p:nvPr>
            <p:ph idx="1"/>
          </p:nvPr>
        </p:nvSpPr>
        <p:spPr>
          <a:xfrm>
            <a:off x="1179226" y="3092970"/>
            <a:ext cx="9833548" cy="3321898"/>
          </a:xfrm>
        </p:spPr>
        <p:txBody>
          <a:bodyPr>
            <a:normAutofit/>
          </a:bodyPr>
          <a:lstStyle/>
          <a:p>
            <a:pPr lvl="0"/>
            <a:r>
              <a:rPr lang="en-US" sz="2200" dirty="0">
                <a:solidFill>
                  <a:srgbClr val="000000"/>
                </a:solidFill>
              </a:rPr>
              <a:t>Can increase the complexity if decision making</a:t>
            </a:r>
          </a:p>
          <a:p>
            <a:pPr lvl="0"/>
            <a:r>
              <a:rPr lang="en-US" sz="2200" dirty="0">
                <a:solidFill>
                  <a:srgbClr val="000000"/>
                </a:solidFill>
              </a:rPr>
              <a:t>Involving more members of the public in decision making can be time-consuming and require additional resources</a:t>
            </a:r>
          </a:p>
          <a:p>
            <a:pPr lvl="0"/>
            <a:r>
              <a:rPr lang="en-US" sz="2200" dirty="0">
                <a:solidFill>
                  <a:srgbClr val="000000"/>
                </a:solidFill>
              </a:rPr>
              <a:t>Can slow an organization’s reaction time in situations where quick decisions need to be made</a:t>
            </a:r>
          </a:p>
          <a:p>
            <a:pPr lvl="0"/>
            <a:r>
              <a:rPr lang="en-US" sz="2200" dirty="0">
                <a:solidFill>
                  <a:srgbClr val="000000"/>
                </a:solidFill>
              </a:rPr>
              <a:t>Residents may not be interested or have the capacity to participate</a:t>
            </a:r>
          </a:p>
          <a:p>
            <a:endParaRPr lang="en-US" sz="2200" dirty="0">
              <a:solidFill>
                <a:srgbClr val="000000"/>
              </a:solidFill>
            </a:endParaRPr>
          </a:p>
        </p:txBody>
      </p:sp>
    </p:spTree>
    <p:extLst>
      <p:ext uri="{BB962C8B-B14F-4D97-AF65-F5344CB8AC3E}">
        <p14:creationId xmlns:p14="http://schemas.microsoft.com/office/powerpoint/2010/main" val="136502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4200" kern="1200" dirty="0">
                <a:solidFill>
                  <a:schemeClr val="tx1"/>
                </a:solidFill>
                <a:latin typeface="+mj-lt"/>
                <a:ea typeface="+mj-ea"/>
                <a:cs typeface="+mj-cs"/>
              </a:rPr>
              <a:t>Strategies to Enhance Public Participation and Mobilization</a:t>
            </a:r>
          </a:p>
        </p:txBody>
      </p:sp>
      <p:sp>
        <p:nvSpPr>
          <p:cNvPr id="3" name="Text Placeholder 2"/>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7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BCE-4297-447D-89D0-165518D9391F}"/>
              </a:ext>
            </a:extLst>
          </p:cNvPr>
          <p:cNvSpPr>
            <a:spLocks noGrp="1"/>
          </p:cNvSpPr>
          <p:nvPr>
            <p:ph type="title"/>
          </p:nvPr>
        </p:nvSpPr>
        <p:spPr>
          <a:xfrm>
            <a:off x="1136428" y="627564"/>
            <a:ext cx="7474172" cy="1325563"/>
          </a:xfrm>
        </p:spPr>
        <p:txBody>
          <a:bodyPr>
            <a:normAutofit/>
          </a:bodyPr>
          <a:lstStyle/>
          <a:p>
            <a:r>
              <a:rPr lang="en-US" dirty="0"/>
              <a:t>How to get public engaged in housing team activities</a:t>
            </a:r>
          </a:p>
        </p:txBody>
      </p:sp>
      <p:sp>
        <p:nvSpPr>
          <p:cNvPr id="3" name="Content Placeholder 2">
            <a:extLst>
              <a:ext uri="{FF2B5EF4-FFF2-40B4-BE49-F238E27FC236}">
                <a16:creationId xmlns:a16="http://schemas.microsoft.com/office/drawing/2014/main" id="{B3E29BDD-1D76-41CE-8BE7-C5C4A5BFCA6C}"/>
              </a:ext>
            </a:extLst>
          </p:cNvPr>
          <p:cNvSpPr>
            <a:spLocks noGrp="1"/>
          </p:cNvSpPr>
          <p:nvPr>
            <p:ph idx="1"/>
          </p:nvPr>
        </p:nvSpPr>
        <p:spPr>
          <a:xfrm>
            <a:off x="365760" y="2278173"/>
            <a:ext cx="8244839" cy="4375845"/>
          </a:xfrm>
        </p:spPr>
        <p:txBody>
          <a:bodyPr anchor="ctr">
            <a:normAutofit/>
          </a:bodyPr>
          <a:lstStyle/>
          <a:p>
            <a:r>
              <a:rPr lang="en-US" sz="2200" dirty="0"/>
              <a:t>Community clean up days</a:t>
            </a:r>
          </a:p>
          <a:p>
            <a:r>
              <a:rPr lang="en-US" sz="2200" dirty="0"/>
              <a:t>Resident/local government attend housing team meetings</a:t>
            </a:r>
          </a:p>
          <a:p>
            <a:r>
              <a:rPr lang="en-US" sz="2200" dirty="0"/>
              <a:t>Organizing local neighborhood residents</a:t>
            </a:r>
          </a:p>
          <a:p>
            <a:pPr lvl="1"/>
            <a:r>
              <a:rPr lang="en-US" sz="2200" dirty="0"/>
              <a:t>Resident advisory council; neighborhood association</a:t>
            </a:r>
          </a:p>
          <a:p>
            <a:r>
              <a:rPr lang="en-US" sz="2200" dirty="0"/>
              <a:t>Foster collaboration with </a:t>
            </a:r>
            <a:r>
              <a:rPr lang="en-US" sz="2200"/>
              <a:t>resident organizations </a:t>
            </a:r>
            <a:endParaRPr lang="en-US" sz="2200" dirty="0"/>
          </a:p>
          <a:p>
            <a:r>
              <a:rPr lang="en-US" sz="2200" dirty="0"/>
              <a:t>Maintain consistent interaction with elected officials</a:t>
            </a:r>
          </a:p>
          <a:p>
            <a:r>
              <a:rPr lang="en-US" sz="2200" dirty="0"/>
              <a:t>Leveraging Social media</a:t>
            </a:r>
          </a:p>
          <a:p>
            <a:r>
              <a:rPr lang="en-US" sz="2200" dirty="0"/>
              <a:t>Utilize current community gatherings to promote housing initiative</a:t>
            </a:r>
          </a:p>
          <a:p>
            <a:r>
              <a:rPr lang="en-US" sz="2200" dirty="0"/>
              <a:t>Housing Fairs &amp; Expos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urban scene">
            <a:extLst>
              <a:ext uri="{FF2B5EF4-FFF2-40B4-BE49-F238E27FC236}">
                <a16:creationId xmlns:a16="http://schemas.microsoft.com/office/drawing/2014/main" id="{2FBAC678-AA7E-419E-A21A-36E5A1CBEC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53158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7C790-D571-42B6-95CD-8BF2D762474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kern="1200" dirty="0">
                <a:solidFill>
                  <a:srgbClr val="FFFFFF"/>
                </a:solidFill>
                <a:latin typeface="+mj-lt"/>
                <a:ea typeface="+mj-ea"/>
                <a:cs typeface="+mj-cs"/>
              </a:rPr>
              <a:t>Public Participation Techniques and their Functions</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Public participation techniques and their functions">
            <a:extLst>
              <a:ext uri="{FF2B5EF4-FFF2-40B4-BE49-F238E27FC236}">
                <a16:creationId xmlns:a16="http://schemas.microsoft.com/office/drawing/2014/main" id="{6A0E93A3-9EA5-408D-A91F-D5B698D7ED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9190" y="321177"/>
            <a:ext cx="7366782" cy="61795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E6FA968-5852-45CA-BD89-5F033066EE02}"/>
              </a:ext>
            </a:extLst>
          </p:cNvPr>
          <p:cNvSpPr/>
          <p:nvPr/>
        </p:nvSpPr>
        <p:spPr>
          <a:xfrm>
            <a:off x="4669190" y="2637183"/>
            <a:ext cx="2129175" cy="198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CFDE64-E538-42C4-AA45-D5C0A3A49C42}"/>
              </a:ext>
            </a:extLst>
          </p:cNvPr>
          <p:cNvSpPr/>
          <p:nvPr/>
        </p:nvSpPr>
        <p:spPr>
          <a:xfrm>
            <a:off x="4669190" y="4022035"/>
            <a:ext cx="2129175" cy="240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B57882-A548-4389-8CFB-C181F8E0646A}"/>
              </a:ext>
            </a:extLst>
          </p:cNvPr>
          <p:cNvSpPr/>
          <p:nvPr/>
        </p:nvSpPr>
        <p:spPr>
          <a:xfrm>
            <a:off x="4669190" y="5809957"/>
            <a:ext cx="2129175" cy="240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54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094F9-921B-43CF-A887-2B64AE048B9E}"/>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dirty="0">
                <a:solidFill>
                  <a:schemeClr val="tx1"/>
                </a:solidFill>
                <a:latin typeface="+mj-lt"/>
                <a:ea typeface="+mj-ea"/>
                <a:cs typeface="+mj-cs"/>
              </a:rPr>
              <a:t>Conclusion</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C753B382-73A2-4360-B8EC-CB1DC1FC0BE3}"/>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22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36E3A8-C0D4-4229-9FD5-88829AAA6F66}"/>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Things housing teams should consider</a:t>
            </a:r>
          </a:p>
        </p:txBody>
      </p:sp>
      <p:graphicFrame>
        <p:nvGraphicFramePr>
          <p:cNvPr id="5" name="Content Placeholder 2">
            <a:extLst>
              <a:ext uri="{FF2B5EF4-FFF2-40B4-BE49-F238E27FC236}">
                <a16:creationId xmlns:a16="http://schemas.microsoft.com/office/drawing/2014/main" id="{1BFEEC89-DC2E-4084-9A78-0EAAD8982632}"/>
              </a:ext>
            </a:extLst>
          </p:cNvPr>
          <p:cNvGraphicFramePr>
            <a:graphicFrameLocks noGrp="1"/>
          </p:cNvGraphicFramePr>
          <p:nvPr>
            <p:ph idx="1"/>
            <p:extLst>
              <p:ext uri="{D42A27DB-BD31-4B8C-83A1-F6EECF244321}">
                <p14:modId xmlns:p14="http://schemas.microsoft.com/office/powerpoint/2010/main" val="190914689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14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276C8F2-0EF2-45F1-B243-3E014052F46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dirty="0">
                <a:solidFill>
                  <a:schemeClr val="tx1"/>
                </a:solidFill>
                <a:latin typeface="+mj-lt"/>
                <a:ea typeface="+mj-ea"/>
                <a:cs typeface="+mj-cs"/>
              </a:rPr>
              <a:t>Questions?</a:t>
            </a:r>
          </a:p>
        </p:txBody>
      </p:sp>
      <p:sp>
        <p:nvSpPr>
          <p:cNvPr id="5" name="Text Placeholder 4">
            <a:extLst>
              <a:ext uri="{FF2B5EF4-FFF2-40B4-BE49-F238E27FC236}">
                <a16:creationId xmlns:a16="http://schemas.microsoft.com/office/drawing/2014/main" id="{DEAE8879-EAB9-49C8-A55F-10E5D2C68167}"/>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78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69C0D1-5163-4AF9-A2A0-B9B5D1ECD995}"/>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dirty="0">
                <a:solidFill>
                  <a:schemeClr val="tx1"/>
                </a:solidFill>
                <a:latin typeface="+mj-lt"/>
                <a:ea typeface="+mj-ea"/>
                <a:cs typeface="+mj-cs"/>
              </a:rPr>
              <a:t>The Community Development Process</a:t>
            </a:r>
          </a:p>
        </p:txBody>
      </p:sp>
      <p:sp>
        <p:nvSpPr>
          <p:cNvPr id="3" name="Text Placeholder 2">
            <a:extLst>
              <a:ext uri="{FF2B5EF4-FFF2-40B4-BE49-F238E27FC236}">
                <a16:creationId xmlns:a16="http://schemas.microsoft.com/office/drawing/2014/main" id="{2A8F68A4-BCC6-40FA-978F-26F49F83B5FB}"/>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04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Community Asset Development Process</a:t>
            </a:r>
          </a:p>
        </p:txBody>
      </p:sp>
      <p:sp>
        <p:nvSpPr>
          <p:cNvPr id="3" name="Content Placeholder 2"/>
          <p:cNvSpPr>
            <a:spLocks noGrp="1"/>
          </p:cNvSpPr>
          <p:nvPr>
            <p:ph idx="1"/>
          </p:nvPr>
        </p:nvSpPr>
        <p:spPr>
          <a:xfrm>
            <a:off x="140676" y="2638043"/>
            <a:ext cx="4304715" cy="4030043"/>
          </a:xfrm>
        </p:spPr>
        <p:txBody>
          <a:bodyPr>
            <a:normAutofit/>
          </a:bodyPr>
          <a:lstStyle/>
          <a:p>
            <a:r>
              <a:rPr lang="en-US" sz="1800" dirty="0"/>
              <a:t>Community development is a planned effort to </a:t>
            </a:r>
            <a:r>
              <a:rPr lang="en-US" sz="1800" u="sng" dirty="0"/>
              <a:t>build assets </a:t>
            </a:r>
            <a:r>
              <a:rPr lang="en-US" sz="1800" dirty="0"/>
              <a:t>that increase the capacity of residents to improve the quality of life. </a:t>
            </a:r>
          </a:p>
          <a:p>
            <a:pPr lvl="1"/>
            <a:r>
              <a:rPr lang="en-US" sz="1800" dirty="0"/>
              <a:t>Asset-based approach relies on build on existing resources and strengths to guide the community planning effort</a:t>
            </a:r>
          </a:p>
          <a:p>
            <a:pPr lvl="1"/>
            <a:r>
              <a:rPr lang="en-US" sz="1800" dirty="0"/>
              <a:t>Addresses power relations within communities through broad-based support and participation</a:t>
            </a:r>
          </a:p>
          <a:p>
            <a:pPr lvl="1"/>
            <a:r>
              <a:rPr lang="en-US" sz="1800" dirty="0"/>
              <a:t>Closely related to social capital theory</a:t>
            </a:r>
          </a:p>
        </p:txBody>
      </p:sp>
      <p:pic>
        <p:nvPicPr>
          <p:cNvPr id="4" name="Picture 2" descr="Image result for community development process">
            <a:extLst>
              <a:ext uri="{FF2B5EF4-FFF2-40B4-BE49-F238E27FC236}">
                <a16:creationId xmlns:a16="http://schemas.microsoft.com/office/drawing/2014/main" id="{D912E920-38D4-4364-9952-C4326B9C7E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676363"/>
            <a:ext cx="6250769" cy="534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688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kern="1200" dirty="0">
                <a:solidFill>
                  <a:srgbClr val="FFFFFF"/>
                </a:solidFill>
                <a:latin typeface="+mj-lt"/>
                <a:ea typeface="+mj-ea"/>
                <a:cs typeface="+mj-cs"/>
              </a:rPr>
              <a:t>Community Development Chain</a:t>
            </a: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p:cNvPicPr>
          <p:nvPr>
            <p:ph idx="1"/>
          </p:nvPr>
        </p:nvPicPr>
        <p:blipFill>
          <a:blip r:embed="rId2"/>
          <a:stretch>
            <a:fillRect/>
          </a:stretch>
        </p:blipFill>
        <p:spPr>
          <a:xfrm>
            <a:off x="1699447" y="2509911"/>
            <a:ext cx="8738006" cy="3997637"/>
          </a:xfrm>
          <a:prstGeom prst="rect">
            <a:avLst/>
          </a:prstGeom>
        </p:spPr>
      </p:pic>
    </p:spTree>
    <p:extLst>
      <p:ext uri="{BB962C8B-B14F-4D97-AF65-F5344CB8AC3E}">
        <p14:creationId xmlns:p14="http://schemas.microsoft.com/office/powerpoint/2010/main" val="424229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D229-AC95-42B8-9607-5CB57E2F67AC}"/>
              </a:ext>
            </a:extLst>
          </p:cNvPr>
          <p:cNvSpPr>
            <a:spLocks noGrp="1"/>
          </p:cNvSpPr>
          <p:nvPr>
            <p:ph type="title"/>
          </p:nvPr>
        </p:nvSpPr>
        <p:spPr>
          <a:xfrm>
            <a:off x="838200" y="146465"/>
            <a:ext cx="10515600" cy="815054"/>
          </a:xfrm>
        </p:spPr>
        <p:txBody>
          <a:bodyPr/>
          <a:lstStyle/>
          <a:p>
            <a:pPr algn="ctr"/>
            <a:r>
              <a:rPr lang="en-US" dirty="0"/>
              <a:t>GICH Housing Teams</a:t>
            </a:r>
          </a:p>
        </p:txBody>
      </p:sp>
      <p:sp>
        <p:nvSpPr>
          <p:cNvPr id="3" name="Content Placeholder 2">
            <a:extLst>
              <a:ext uri="{FF2B5EF4-FFF2-40B4-BE49-F238E27FC236}">
                <a16:creationId xmlns:a16="http://schemas.microsoft.com/office/drawing/2014/main" id="{79579653-10D8-4D28-BB03-C094DC2B29A8}"/>
              </a:ext>
            </a:extLst>
          </p:cNvPr>
          <p:cNvSpPr>
            <a:spLocks noGrp="1"/>
          </p:cNvSpPr>
          <p:nvPr>
            <p:ph idx="1"/>
          </p:nvPr>
        </p:nvSpPr>
        <p:spPr>
          <a:xfrm>
            <a:off x="291548" y="1406157"/>
            <a:ext cx="5040855" cy="5086717"/>
          </a:xfrm>
        </p:spPr>
        <p:txBody>
          <a:bodyPr>
            <a:normAutofit lnSpcReduction="10000"/>
          </a:bodyPr>
          <a:lstStyle/>
          <a:p>
            <a:r>
              <a:rPr lang="en-US" dirty="0"/>
              <a:t>GICH Housing teams both “internal” and “external” entities at the neighborhood level  </a:t>
            </a:r>
          </a:p>
          <a:p>
            <a:r>
              <a:rPr lang="en-US" dirty="0"/>
              <a:t>GICH housing teams serve as a nexus between local residents, business community and local government</a:t>
            </a:r>
          </a:p>
          <a:p>
            <a:r>
              <a:rPr lang="en-US" dirty="0"/>
              <a:t>Success of housing teams rest in the effectiveness of communicating and building social capital between these entities  </a:t>
            </a:r>
          </a:p>
        </p:txBody>
      </p:sp>
      <p:graphicFrame>
        <p:nvGraphicFramePr>
          <p:cNvPr id="5" name="Diagram 4">
            <a:extLst>
              <a:ext uri="{FF2B5EF4-FFF2-40B4-BE49-F238E27FC236}">
                <a16:creationId xmlns:a16="http://schemas.microsoft.com/office/drawing/2014/main" id="{F69C96BE-BD79-4FA9-9559-DD5E0EA39EF9}"/>
              </a:ext>
            </a:extLst>
          </p:cNvPr>
          <p:cNvGraphicFramePr/>
          <p:nvPr>
            <p:extLst>
              <p:ext uri="{D42A27DB-BD31-4B8C-83A1-F6EECF244321}">
                <p14:modId xmlns:p14="http://schemas.microsoft.com/office/powerpoint/2010/main" val="1642767791"/>
              </p:ext>
            </p:extLst>
          </p:nvPr>
        </p:nvGraphicFramePr>
        <p:xfrm>
          <a:off x="4996070" y="1180179"/>
          <a:ext cx="6904382" cy="53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21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77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47A66-6AC6-422D-B23D-48CDD35C814C}"/>
              </a:ext>
            </a:extLst>
          </p:cNvPr>
          <p:cNvSpPr>
            <a:spLocks noGrp="1"/>
          </p:cNvSpPr>
          <p:nvPr>
            <p:ph type="title"/>
          </p:nvPr>
        </p:nvSpPr>
        <p:spPr>
          <a:xfrm>
            <a:off x="524256" y="4767072"/>
            <a:ext cx="6594189" cy="1625210"/>
          </a:xfrm>
        </p:spPr>
        <p:txBody>
          <a:bodyPr>
            <a:normAutofit fontScale="90000"/>
          </a:bodyPr>
          <a:lstStyle/>
          <a:p>
            <a:pPr algn="r"/>
            <a:r>
              <a:rPr lang="en-US" dirty="0">
                <a:solidFill>
                  <a:srgbClr val="FFFFFF"/>
                </a:solidFill>
              </a:rPr>
              <a:t>GICH Housing Teams as Community Based Organizations</a:t>
            </a:r>
          </a:p>
        </p:txBody>
      </p:sp>
      <p:pic>
        <p:nvPicPr>
          <p:cNvPr id="1026" name="Picture 2" descr="Image result for community based organizations">
            <a:extLst>
              <a:ext uri="{FF2B5EF4-FFF2-40B4-BE49-F238E27FC236}">
                <a16:creationId xmlns:a16="http://schemas.microsoft.com/office/drawing/2014/main" id="{DFBC7E9D-311F-4626-9672-2050A8306A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18"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CA8865-9BC2-4628-9743-828F19F2BF84}"/>
              </a:ext>
            </a:extLst>
          </p:cNvPr>
          <p:cNvSpPr>
            <a:spLocks noGrp="1"/>
          </p:cNvSpPr>
          <p:nvPr>
            <p:ph idx="1"/>
          </p:nvPr>
        </p:nvSpPr>
        <p:spPr>
          <a:xfrm>
            <a:off x="7737231" y="422032"/>
            <a:ext cx="3930513" cy="5970250"/>
          </a:xfrm>
        </p:spPr>
        <p:txBody>
          <a:bodyPr anchor="ctr">
            <a:normAutofit/>
          </a:bodyPr>
          <a:lstStyle/>
          <a:p>
            <a:r>
              <a:rPr lang="en-US" sz="1600" dirty="0">
                <a:solidFill>
                  <a:srgbClr val="FFFFFF"/>
                </a:solidFill>
              </a:rPr>
              <a:t>Community Based Organizations (CBOs)</a:t>
            </a:r>
          </a:p>
          <a:p>
            <a:pPr lvl="1"/>
            <a:r>
              <a:rPr lang="en-US" sz="1600" dirty="0">
                <a:solidFill>
                  <a:srgbClr val="FFFFFF"/>
                </a:solidFill>
              </a:rPr>
              <a:t>Rooted in place and have extensive contacts and information about neighborhoods in their communities</a:t>
            </a:r>
          </a:p>
          <a:p>
            <a:pPr lvl="1"/>
            <a:r>
              <a:rPr lang="en-US" sz="1600" dirty="0">
                <a:solidFill>
                  <a:srgbClr val="FFFFFF"/>
                </a:solidFill>
              </a:rPr>
              <a:t>Their primary mission is aimed at the locality; they emphasize the importance of place over other goals</a:t>
            </a:r>
          </a:p>
          <a:p>
            <a:pPr lvl="1"/>
            <a:r>
              <a:rPr lang="en-US" sz="1600" dirty="0">
                <a:solidFill>
                  <a:srgbClr val="FFFFFF"/>
                </a:solidFill>
              </a:rPr>
              <a:t>In ideal situations, local residents have levels of control of CBOs</a:t>
            </a:r>
          </a:p>
          <a:p>
            <a:pPr lvl="1"/>
            <a:endParaRPr lang="en-US" sz="1600" dirty="0">
              <a:solidFill>
                <a:srgbClr val="FFFFFF"/>
              </a:solidFill>
            </a:endParaRPr>
          </a:p>
          <a:p>
            <a:pPr lvl="0"/>
            <a:r>
              <a:rPr lang="en-US" sz="1600" dirty="0">
                <a:solidFill>
                  <a:srgbClr val="FFFFFF"/>
                </a:solidFill>
              </a:rPr>
              <a:t>Four critical functions of CBOs</a:t>
            </a:r>
          </a:p>
          <a:p>
            <a:pPr marL="914400" lvl="1" indent="-457200">
              <a:buFont typeface="+mj-lt"/>
              <a:buAutoNum type="arabicPeriod"/>
            </a:pPr>
            <a:r>
              <a:rPr lang="en-US" sz="1600" dirty="0">
                <a:solidFill>
                  <a:srgbClr val="FFFFFF"/>
                </a:solidFill>
              </a:rPr>
              <a:t>They create power as they gather resources </a:t>
            </a:r>
          </a:p>
          <a:p>
            <a:pPr marL="914400" lvl="1" indent="-457200">
              <a:buFont typeface="+mj-lt"/>
              <a:buAutoNum type="arabicPeriod"/>
            </a:pPr>
            <a:r>
              <a:rPr lang="en-US" sz="1600" dirty="0">
                <a:solidFill>
                  <a:srgbClr val="FFFFFF"/>
                </a:solidFill>
              </a:rPr>
              <a:t>They provide continuing sustained action over time </a:t>
            </a:r>
          </a:p>
          <a:p>
            <a:pPr marL="914400" lvl="1" indent="-457200">
              <a:buFont typeface="+mj-lt"/>
              <a:buAutoNum type="arabicPeriod"/>
            </a:pPr>
            <a:r>
              <a:rPr lang="en-US" sz="1600" dirty="0">
                <a:solidFill>
                  <a:srgbClr val="FFFFFF"/>
                </a:solidFill>
              </a:rPr>
              <a:t>They create expertise through their experience </a:t>
            </a:r>
          </a:p>
          <a:p>
            <a:pPr marL="914400" lvl="1" indent="-457200">
              <a:buFont typeface="+mj-lt"/>
              <a:buAutoNum type="arabicPeriod"/>
            </a:pPr>
            <a:r>
              <a:rPr lang="en-US" sz="1600" dirty="0">
                <a:solidFill>
                  <a:srgbClr val="FFFFFF"/>
                </a:solidFill>
              </a:rPr>
              <a:t>Able to react quickly to various opportunities and issues</a:t>
            </a:r>
          </a:p>
          <a:p>
            <a:pPr marL="457200" lvl="1" indent="0">
              <a:buNone/>
            </a:pPr>
            <a:endParaRPr lang="en-US" sz="1600" dirty="0">
              <a:solidFill>
                <a:srgbClr val="FFFFFF"/>
              </a:solidFill>
            </a:endParaRPr>
          </a:p>
          <a:p>
            <a:pPr lvl="1"/>
            <a:endParaRPr lang="en-US" sz="1600" dirty="0">
              <a:solidFill>
                <a:srgbClr val="FFFFFF"/>
              </a:solidFill>
            </a:endParaRPr>
          </a:p>
          <a:p>
            <a:pPr lvl="1"/>
            <a:endParaRPr lang="en-US" sz="1600" dirty="0">
              <a:solidFill>
                <a:srgbClr val="FFFFFF"/>
              </a:solidFill>
            </a:endParaRPr>
          </a:p>
        </p:txBody>
      </p:sp>
    </p:spTree>
    <p:extLst>
      <p:ext uri="{BB962C8B-B14F-4D97-AF65-F5344CB8AC3E}">
        <p14:creationId xmlns:p14="http://schemas.microsoft.com/office/powerpoint/2010/main" val="380575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45A24C-B03A-4B67-8C5F-8DAB14BB5AC5}"/>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Various Types of CBOs</a:t>
            </a:r>
          </a:p>
        </p:txBody>
      </p:sp>
      <p:graphicFrame>
        <p:nvGraphicFramePr>
          <p:cNvPr id="5" name="Content Placeholder 2">
            <a:extLst>
              <a:ext uri="{FF2B5EF4-FFF2-40B4-BE49-F238E27FC236}">
                <a16:creationId xmlns:a16="http://schemas.microsoft.com/office/drawing/2014/main" id="{CF8B50FB-8A8C-4EF8-9A8D-D19890AAD9AD}"/>
              </a:ext>
            </a:extLst>
          </p:cNvPr>
          <p:cNvGraphicFramePr>
            <a:graphicFrameLocks noGrp="1"/>
          </p:cNvGraphicFramePr>
          <p:nvPr>
            <p:ph idx="1"/>
            <p:extLst>
              <p:ext uri="{D42A27DB-BD31-4B8C-83A1-F6EECF244321}">
                <p14:modId xmlns:p14="http://schemas.microsoft.com/office/powerpoint/2010/main" val="26462547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19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CC2062-EF8E-4656-A015-DF167452668F}"/>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Community Organizing  vs. Community Building </a:t>
            </a:r>
          </a:p>
        </p:txBody>
      </p:sp>
      <p:graphicFrame>
        <p:nvGraphicFramePr>
          <p:cNvPr id="5" name="Content Placeholder 2">
            <a:extLst>
              <a:ext uri="{FF2B5EF4-FFF2-40B4-BE49-F238E27FC236}">
                <a16:creationId xmlns:a16="http://schemas.microsoft.com/office/drawing/2014/main" id="{B7A69385-D55B-45E5-8748-93E1E39CAAF1}"/>
              </a:ext>
            </a:extLst>
          </p:cNvPr>
          <p:cNvGraphicFramePr>
            <a:graphicFrameLocks noGrp="1"/>
          </p:cNvGraphicFramePr>
          <p:nvPr>
            <p:ph idx="1"/>
            <p:extLst>
              <p:ext uri="{D42A27DB-BD31-4B8C-83A1-F6EECF244321}">
                <p14:modId xmlns:p14="http://schemas.microsoft.com/office/powerpoint/2010/main" val="517374285"/>
              </p:ext>
            </p:extLst>
          </p:nvPr>
        </p:nvGraphicFramePr>
        <p:xfrm>
          <a:off x="4865105" y="470924"/>
          <a:ext cx="6842799"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24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1166</Words>
  <Application>Microsoft Office PowerPoint</Application>
  <PresentationFormat>Widescreen</PresentationFormat>
  <Paragraphs>131</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Community Mobilization: Garnering public support for your housing plan</vt:lpstr>
      <vt:lpstr>Outline</vt:lpstr>
      <vt:lpstr>The Community Development Process</vt:lpstr>
      <vt:lpstr>Community Asset Development Process</vt:lpstr>
      <vt:lpstr>Community Development Chain </vt:lpstr>
      <vt:lpstr>GICH Housing Teams</vt:lpstr>
      <vt:lpstr>GICH Housing Teams as Community Based Organizations</vt:lpstr>
      <vt:lpstr>Various Types of CBOs</vt:lpstr>
      <vt:lpstr>Community Organizing  vs. Community Building </vt:lpstr>
      <vt:lpstr>Understanding Social Capital</vt:lpstr>
      <vt:lpstr>What is social capital?</vt:lpstr>
      <vt:lpstr>Social capital</vt:lpstr>
      <vt:lpstr>Types of social capital</vt:lpstr>
      <vt:lpstr>Public Participation &amp; Community Mobilization</vt:lpstr>
      <vt:lpstr>Public Participation vs. Outcomes</vt:lpstr>
      <vt:lpstr>Defining Public Participation</vt:lpstr>
      <vt:lpstr>Ladder of Participation</vt:lpstr>
      <vt:lpstr>Community Mobilization</vt:lpstr>
      <vt:lpstr>Benefits of public participation &amp; mobilization</vt:lpstr>
      <vt:lpstr>Challenges to Public Participation &amp; Mobilization </vt:lpstr>
      <vt:lpstr>Strategies to Enhance Public Participation and Mobilization</vt:lpstr>
      <vt:lpstr>How to get public engaged in housing team activities</vt:lpstr>
      <vt:lpstr>Public Participation Techniques and their Functions</vt:lpstr>
      <vt:lpstr>Conclusion </vt:lpstr>
      <vt:lpstr>Things housing teams should consider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Mobilization: Garnering public support for your housing plan</dc:title>
  <dc:creator>jdurham082@gmail.com</dc:creator>
  <cp:lastModifiedBy>jdurham082@gmail.com</cp:lastModifiedBy>
  <cp:revision>3</cp:revision>
  <dcterms:created xsi:type="dcterms:W3CDTF">2019-09-24T10:57:08Z</dcterms:created>
  <dcterms:modified xsi:type="dcterms:W3CDTF">2019-09-24T11:00:19Z</dcterms:modified>
</cp:coreProperties>
</file>